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notesMasterIdLst>
    <p:notesMasterId r:id="rId19"/>
  </p:notesMasterIdLst>
  <p:sldIdLst>
    <p:sldId id="258" r:id="rId3"/>
    <p:sldId id="305" r:id="rId4"/>
    <p:sldId id="306" r:id="rId5"/>
    <p:sldId id="307" r:id="rId6"/>
    <p:sldId id="308" r:id="rId7"/>
    <p:sldId id="309" r:id="rId8"/>
    <p:sldId id="303" r:id="rId9"/>
    <p:sldId id="304" r:id="rId10"/>
    <p:sldId id="310" r:id="rId11"/>
    <p:sldId id="311" r:id="rId12"/>
    <p:sldId id="312" r:id="rId13"/>
    <p:sldId id="313" r:id="rId14"/>
    <p:sldId id="275" r:id="rId15"/>
    <p:sldId id="287" r:id="rId16"/>
    <p:sldId id="291" r:id="rId17"/>
    <p:sldId id="269" r:id="rId1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14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2781550076719511E-2"/>
          <c:y val="8.090137917492371E-2"/>
          <c:w val="0.89254470327948476"/>
          <c:h val="0.53004979420891218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2020 г.</c:v>
                </c:pt>
              </c:strCache>
            </c:strRef>
          </c:tx>
          <c:spPr>
            <a:ln>
              <a:solidFill>
                <a:schemeClr val="bg2">
                  <a:lumMod val="50000"/>
                </a:schemeClr>
              </a:solidFill>
            </a:ln>
          </c:spPr>
          <c:marker>
            <c:spPr>
              <a:solidFill>
                <a:schemeClr val="bg2">
                  <a:lumMod val="50000"/>
                </a:schemeClr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6"/>
              <c:layout>
                <c:manualLayout>
                  <c:x val="1.0038970175563408E-3"/>
                  <c:y val="4.686171820702092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Сылвенское </c:v>
                </c:pt>
                <c:pt idx="2">
                  <c:v>Лобановское </c:v>
                </c:pt>
                <c:pt idx="3">
                  <c:v>Кукуштанское </c:v>
                </c:pt>
                <c:pt idx="4">
                  <c:v>Юго-Камское </c:v>
                </c:pt>
                <c:pt idx="5">
                  <c:v>Савинское </c:v>
                </c:pt>
                <c:pt idx="6">
                  <c:v>Заболотское </c:v>
                </c:pt>
                <c:pt idx="7">
                  <c:v>Пальниковское </c:v>
                </c:pt>
                <c:pt idx="8">
                  <c:v>Усть-Качкинское </c:v>
                </c:pt>
                <c:pt idx="9">
                  <c:v>Кондратовское </c:v>
                </c:pt>
                <c:pt idx="10">
                  <c:v>Двуреченское </c:v>
                </c:pt>
                <c:pt idx="11">
                  <c:v>Гамовское </c:v>
                </c:pt>
                <c:pt idx="12">
                  <c:v>Фроловское </c:v>
                </c:pt>
                <c:pt idx="13">
                  <c:v>Юговское </c:v>
                </c:pt>
                <c:pt idx="14">
                  <c:v>Бершетское</c:v>
                </c:pt>
                <c:pt idx="15">
                  <c:v>Култаевское </c:v>
                </c:pt>
                <c:pt idx="16">
                  <c:v>Платошинское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161.91236926372005</c:v>
                </c:pt>
                <c:pt idx="1">
                  <c:v>156.7247934995643</c:v>
                </c:pt>
                <c:pt idx="2">
                  <c:v>150.44730612099107</c:v>
                </c:pt>
                <c:pt idx="3">
                  <c:v>141.04106995009957</c:v>
                </c:pt>
                <c:pt idx="4">
                  <c:v>127.14260353550803</c:v>
                </c:pt>
                <c:pt idx="5">
                  <c:v>123.31570665991696</c:v>
                </c:pt>
                <c:pt idx="6">
                  <c:v>119.16636772327254</c:v>
                </c:pt>
                <c:pt idx="7">
                  <c:v>118.9712534203652</c:v>
                </c:pt>
                <c:pt idx="8">
                  <c:v>109.39906986998187</c:v>
                </c:pt>
                <c:pt idx="9">
                  <c:v>104.36393370327129</c:v>
                </c:pt>
                <c:pt idx="10">
                  <c:v>104.06408112825972</c:v>
                </c:pt>
                <c:pt idx="11">
                  <c:v>103.99359132564918</c:v>
                </c:pt>
                <c:pt idx="12">
                  <c:v>96.803904644044408</c:v>
                </c:pt>
                <c:pt idx="13">
                  <c:v>96.365897330483847</c:v>
                </c:pt>
                <c:pt idx="14">
                  <c:v>94.057510707787245</c:v>
                </c:pt>
                <c:pt idx="15">
                  <c:v>65.271043617774794</c:v>
                </c:pt>
                <c:pt idx="16">
                  <c:v>38.14165589081685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2021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1"/>
              <c:layout>
                <c:manualLayout>
                  <c:x val="-2.5487829834624873E-2"/>
                  <c:y val="-3.13464847575075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5.9676100488071371E-3"/>
                  <c:y val="-1.08384275132220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Сылвенское </c:v>
                </c:pt>
                <c:pt idx="2">
                  <c:v>Лобановское </c:v>
                </c:pt>
                <c:pt idx="3">
                  <c:v>Кукуштанское </c:v>
                </c:pt>
                <c:pt idx="4">
                  <c:v>Юго-Камское </c:v>
                </c:pt>
                <c:pt idx="5">
                  <c:v>Савинское </c:v>
                </c:pt>
                <c:pt idx="6">
                  <c:v>Заболотское </c:v>
                </c:pt>
                <c:pt idx="7">
                  <c:v>Пальниковское </c:v>
                </c:pt>
                <c:pt idx="8">
                  <c:v>Усть-Качкинское </c:v>
                </c:pt>
                <c:pt idx="9">
                  <c:v>Кондратовское </c:v>
                </c:pt>
                <c:pt idx="10">
                  <c:v>Двуреченское </c:v>
                </c:pt>
                <c:pt idx="11">
                  <c:v>Гамовское </c:v>
                </c:pt>
                <c:pt idx="12">
                  <c:v>Фроловское </c:v>
                </c:pt>
                <c:pt idx="13">
                  <c:v>Юговское </c:v>
                </c:pt>
                <c:pt idx="14">
                  <c:v>Бершетское</c:v>
                </c:pt>
                <c:pt idx="15">
                  <c:v>Култаевское </c:v>
                </c:pt>
                <c:pt idx="16">
                  <c:v>Платошинское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88.057778484516973</c:v>
                </c:pt>
                <c:pt idx="1">
                  <c:v>60.612184726667564</c:v>
                </c:pt>
                <c:pt idx="2">
                  <c:v>73.449770686328691</c:v>
                </c:pt>
                <c:pt idx="3">
                  <c:v>73.082170722962573</c:v>
                </c:pt>
                <c:pt idx="4">
                  <c:v>46.390493379576206</c:v>
                </c:pt>
                <c:pt idx="5">
                  <c:v>47.234882461906686</c:v>
                </c:pt>
                <c:pt idx="6">
                  <c:v>55.039020940662361</c:v>
                </c:pt>
                <c:pt idx="7">
                  <c:v>57.428537198993659</c:v>
                </c:pt>
                <c:pt idx="8">
                  <c:v>46.974862396696231</c:v>
                </c:pt>
                <c:pt idx="9">
                  <c:v>52.59876492802745</c:v>
                </c:pt>
                <c:pt idx="10">
                  <c:v>41.724489677398644</c:v>
                </c:pt>
                <c:pt idx="11">
                  <c:v>50.959502711255134</c:v>
                </c:pt>
                <c:pt idx="12">
                  <c:v>51.821720019414741</c:v>
                </c:pt>
                <c:pt idx="13">
                  <c:v>31.400763078830725</c:v>
                </c:pt>
                <c:pt idx="14">
                  <c:v>53.874751722698988</c:v>
                </c:pt>
                <c:pt idx="15">
                  <c:v>37.510722433792168</c:v>
                </c:pt>
                <c:pt idx="16">
                  <c:v>67.159625071257025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2021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4.8856650883613816E-2"/>
                  <c:y val="-5.7421918069950756E-3"/>
                </c:manualLayout>
              </c:layout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1400" b="1" baseline="0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sz="1400" baseline="0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Сылвенское </c:v>
                </c:pt>
                <c:pt idx="2">
                  <c:v>Лобановское </c:v>
                </c:pt>
                <c:pt idx="3">
                  <c:v>Кукуштанское </c:v>
                </c:pt>
                <c:pt idx="4">
                  <c:v>Юго-Камское </c:v>
                </c:pt>
                <c:pt idx="5">
                  <c:v>Савинское </c:v>
                </c:pt>
                <c:pt idx="6">
                  <c:v>Заболотское </c:v>
                </c:pt>
                <c:pt idx="7">
                  <c:v>Пальниковское </c:v>
                </c:pt>
                <c:pt idx="8">
                  <c:v>Усть-Качкинское </c:v>
                </c:pt>
                <c:pt idx="9">
                  <c:v>Кондратовское </c:v>
                </c:pt>
                <c:pt idx="10">
                  <c:v>Двуреченское </c:v>
                </c:pt>
                <c:pt idx="11">
                  <c:v>Гамовское </c:v>
                </c:pt>
                <c:pt idx="12">
                  <c:v>Фроловское </c:v>
                </c:pt>
                <c:pt idx="13">
                  <c:v>Юговское </c:v>
                </c:pt>
                <c:pt idx="14">
                  <c:v>Бершетское</c:v>
                </c:pt>
                <c:pt idx="15">
                  <c:v>Култаевское </c:v>
                </c:pt>
                <c:pt idx="16">
                  <c:v>Платошинское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52.920080041226726</c:v>
                </c:pt>
                <c:pt idx="1">
                  <c:v>52.920080041226726</c:v>
                </c:pt>
                <c:pt idx="2">
                  <c:v>52.920080041226726</c:v>
                </c:pt>
                <c:pt idx="3">
                  <c:v>52.920080041226726</c:v>
                </c:pt>
                <c:pt idx="4">
                  <c:v>52.920080041226726</c:v>
                </c:pt>
                <c:pt idx="5">
                  <c:v>52.920080041226726</c:v>
                </c:pt>
                <c:pt idx="6">
                  <c:v>52.920080041226726</c:v>
                </c:pt>
                <c:pt idx="7">
                  <c:v>52.920080041226726</c:v>
                </c:pt>
                <c:pt idx="8">
                  <c:v>52.920080041226726</c:v>
                </c:pt>
                <c:pt idx="9">
                  <c:v>52.920080041226726</c:v>
                </c:pt>
                <c:pt idx="10">
                  <c:v>52.920080041226726</c:v>
                </c:pt>
                <c:pt idx="11">
                  <c:v>52.920080041226726</c:v>
                </c:pt>
                <c:pt idx="12">
                  <c:v>52.920080041226726</c:v>
                </c:pt>
                <c:pt idx="13">
                  <c:v>52.920080041226726</c:v>
                </c:pt>
                <c:pt idx="14">
                  <c:v>52.920080041226726</c:v>
                </c:pt>
                <c:pt idx="15">
                  <c:v>52.920080041226726</c:v>
                </c:pt>
                <c:pt idx="16">
                  <c:v>52.920080041226726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946752"/>
        <c:axId val="111969024"/>
      </c:lineChart>
      <c:catAx>
        <c:axId val="1119467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11969024"/>
        <c:crosses val="autoZero"/>
        <c:auto val="1"/>
        <c:lblAlgn val="ctr"/>
        <c:lblOffset val="100"/>
        <c:noMultiLvlLbl val="0"/>
      </c:catAx>
      <c:valAx>
        <c:axId val="111969024"/>
        <c:scaling>
          <c:orientation val="minMax"/>
          <c:max val="18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3.9180638225552733E-2"/>
              <c:y val="2.2524629046385029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1946752"/>
        <c:crosses val="autoZero"/>
        <c:crossBetween val="between"/>
        <c:majorUnit val="20"/>
      </c:valAx>
      <c:spPr>
        <a:noFill/>
      </c:spPr>
    </c:plotArea>
    <c:legend>
      <c:legendPos val="b"/>
      <c:layout>
        <c:manualLayout>
          <c:xMode val="edge"/>
          <c:yMode val="edge"/>
          <c:x val="6.3200279650752773E-3"/>
          <c:y val="0.82464803652307361"/>
          <c:w val="0.6018812749052973"/>
          <c:h val="0.17289099660761206"/>
        </c:manualLayout>
      </c:layout>
      <c:overlay val="0"/>
      <c:spPr>
        <a:effectLst>
          <a:glow rad="127000">
            <a:schemeClr val="accent2">
              <a:lumMod val="40000"/>
              <a:lumOff val="60000"/>
            </a:schemeClr>
          </a:glow>
        </a:effectLst>
      </c:spPr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718549479562976E-2"/>
          <c:y val="0.12889023312655182"/>
          <c:w val="0.91624786788396062"/>
          <c:h val="0.60305847799856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01.01.2021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Сылвенское </c:v>
                </c:pt>
                <c:pt idx="1">
                  <c:v>Култаевское </c:v>
                </c:pt>
                <c:pt idx="2">
                  <c:v>Кондратовское </c:v>
                </c:pt>
                <c:pt idx="3">
                  <c:v>Кукуштанское </c:v>
                </c:pt>
                <c:pt idx="4">
                  <c:v>Двуреченское </c:v>
                </c:pt>
                <c:pt idx="5">
                  <c:v>Лобановское </c:v>
                </c:pt>
                <c:pt idx="6">
                  <c:v>Фроловское </c:v>
                </c:pt>
                <c:pt idx="7">
                  <c:v>Гамовское </c:v>
                </c:pt>
                <c:pt idx="8">
                  <c:v>Савинское </c:v>
                </c:pt>
                <c:pt idx="9">
                  <c:v>Юго-Камское </c:v>
                </c:pt>
                <c:pt idx="10">
                  <c:v>Бершетское </c:v>
                </c:pt>
                <c:pt idx="11">
                  <c:v>Усть-Качкинское </c:v>
                </c:pt>
                <c:pt idx="12">
                  <c:v>Заболотское </c:v>
                </c:pt>
                <c:pt idx="13">
                  <c:v>Хохловское </c:v>
                </c:pt>
                <c:pt idx="14">
                  <c:v>Юговское</c:v>
                </c:pt>
                <c:pt idx="15">
                  <c:v>Платошинское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2891</c:v>
                </c:pt>
                <c:pt idx="1">
                  <c:v>3107</c:v>
                </c:pt>
                <c:pt idx="2">
                  <c:v>3250</c:v>
                </c:pt>
                <c:pt idx="3">
                  <c:v>1532</c:v>
                </c:pt>
                <c:pt idx="4">
                  <c:v>1869</c:v>
                </c:pt>
                <c:pt idx="5">
                  <c:v>2341</c:v>
                </c:pt>
                <c:pt idx="6">
                  <c:v>1620</c:v>
                </c:pt>
                <c:pt idx="7">
                  <c:v>1387</c:v>
                </c:pt>
                <c:pt idx="8">
                  <c:v>1943</c:v>
                </c:pt>
                <c:pt idx="9">
                  <c:v>830</c:v>
                </c:pt>
                <c:pt idx="10">
                  <c:v>671</c:v>
                </c:pt>
                <c:pt idx="11">
                  <c:v>1192</c:v>
                </c:pt>
                <c:pt idx="12">
                  <c:v>307</c:v>
                </c:pt>
                <c:pt idx="13">
                  <c:v>262</c:v>
                </c:pt>
                <c:pt idx="14">
                  <c:v>360</c:v>
                </c:pt>
                <c:pt idx="15">
                  <c:v>114</c:v>
                </c:pt>
                <c:pt idx="16">
                  <c:v>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B5-4E23-9D1F-D7B2E6940DA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01.10.2021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FF00"/>
              </a:solidFill>
            </a:ln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4BB5-4E23-9D1F-D7B2E6940DAA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4BB5-4E23-9D1F-D7B2E6940DAA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4BB5-4E23-9D1F-D7B2E6940DAA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4BB5-4E23-9D1F-D7B2E6940DAA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4BB5-4E23-9D1F-D7B2E6940DAA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4BB5-4E23-9D1F-D7B2E6940DAA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4BB5-4E23-9D1F-D7B2E6940DAA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4BB5-4E23-9D1F-D7B2E6940DAA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0-4BB5-4E23-9D1F-D7B2E6940DAA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2-4BB5-4E23-9D1F-D7B2E6940DAA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4-4BB5-4E23-9D1F-D7B2E6940DAA}"/>
              </c:ext>
            </c:extLst>
          </c:dPt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5-4BB5-4E23-9D1F-D7B2E6940DAA}"/>
              </c:ext>
            </c:extLst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6-4BB5-4E23-9D1F-D7B2E6940DA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Сылвенское </c:v>
                </c:pt>
                <c:pt idx="1">
                  <c:v>Култаевское </c:v>
                </c:pt>
                <c:pt idx="2">
                  <c:v>Кондратовское </c:v>
                </c:pt>
                <c:pt idx="3">
                  <c:v>Кукуштанское </c:v>
                </c:pt>
                <c:pt idx="4">
                  <c:v>Двуреченское </c:v>
                </c:pt>
                <c:pt idx="5">
                  <c:v>Лобановское </c:v>
                </c:pt>
                <c:pt idx="6">
                  <c:v>Фроловское </c:v>
                </c:pt>
                <c:pt idx="7">
                  <c:v>Гамовское </c:v>
                </c:pt>
                <c:pt idx="8">
                  <c:v>Савинское </c:v>
                </c:pt>
                <c:pt idx="9">
                  <c:v>Юго-Камское </c:v>
                </c:pt>
                <c:pt idx="10">
                  <c:v>Бершетское </c:v>
                </c:pt>
                <c:pt idx="11">
                  <c:v>Усть-Качкинское </c:v>
                </c:pt>
                <c:pt idx="12">
                  <c:v>Заболотское </c:v>
                </c:pt>
                <c:pt idx="13">
                  <c:v>Хохловское </c:v>
                </c:pt>
                <c:pt idx="14">
                  <c:v>Юговское</c:v>
                </c:pt>
                <c:pt idx="15">
                  <c:v>Платошинское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2172</c:v>
                </c:pt>
                <c:pt idx="1">
                  <c:v>1671</c:v>
                </c:pt>
                <c:pt idx="2">
                  <c:v>1403</c:v>
                </c:pt>
                <c:pt idx="3">
                  <c:v>928</c:v>
                </c:pt>
                <c:pt idx="4">
                  <c:v>869</c:v>
                </c:pt>
                <c:pt idx="5">
                  <c:v>829</c:v>
                </c:pt>
                <c:pt idx="6">
                  <c:v>755</c:v>
                </c:pt>
                <c:pt idx="7">
                  <c:v>557</c:v>
                </c:pt>
                <c:pt idx="8">
                  <c:v>492</c:v>
                </c:pt>
                <c:pt idx="9">
                  <c:v>388</c:v>
                </c:pt>
                <c:pt idx="10">
                  <c:v>363</c:v>
                </c:pt>
                <c:pt idx="11">
                  <c:v>345</c:v>
                </c:pt>
                <c:pt idx="12">
                  <c:v>217</c:v>
                </c:pt>
                <c:pt idx="13">
                  <c:v>141</c:v>
                </c:pt>
                <c:pt idx="14">
                  <c:v>120</c:v>
                </c:pt>
                <c:pt idx="15">
                  <c:v>79</c:v>
                </c:pt>
                <c:pt idx="16">
                  <c:v>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7-4BB5-4E23-9D1F-D7B2E6940D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142617600"/>
        <c:axId val="142623488"/>
      </c:barChart>
      <c:catAx>
        <c:axId val="142617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142623488"/>
        <c:crosses val="autoZero"/>
        <c:auto val="1"/>
        <c:lblAlgn val="ctr"/>
        <c:lblOffset val="100"/>
        <c:noMultiLvlLbl val="0"/>
      </c:catAx>
      <c:valAx>
        <c:axId val="142623488"/>
        <c:scaling>
          <c:orientation val="minMax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тыс. руб.</a:t>
                </a:r>
              </a:p>
            </c:rich>
          </c:tx>
          <c:layout>
            <c:manualLayout>
              <c:xMode val="edge"/>
              <c:yMode val="edge"/>
              <c:x val="0"/>
              <c:y val="3.4009141103184919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crossAx val="1426176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0698119115797169"/>
          <c:y val="6.9941841087424392E-2"/>
          <c:w val="0.44522410675191088"/>
          <c:h val="6.9265186747490687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 b="1">
          <a:latin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93596138290108E-2"/>
          <c:y val="3.9475103541466973E-2"/>
          <c:w val="0.91764212871839324"/>
          <c:h val="0.63874249760362545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 2021г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solidFill>
                <a:schemeClr val="accent4">
                  <a:lumMod val="50000"/>
                </a:schemeClr>
              </a:solidFill>
            </c:spPr>
          </c:marker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D203-42E1-9D71-2F73B94FFE97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D203-42E1-9D71-2F73B94FFE97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D203-42E1-9D71-2F73B94FFE97}"/>
              </c:ext>
            </c:extLst>
          </c:dPt>
          <c:dPt>
            <c:idx val="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D203-42E1-9D71-2F73B94FFE97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D203-42E1-9D71-2F73B94FFE97}"/>
              </c:ext>
            </c:extLst>
          </c:dPt>
          <c:dPt>
            <c:idx val="1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D203-42E1-9D71-2F73B94FFE97}"/>
              </c:ext>
            </c:extLst>
          </c:dPt>
          <c:dPt>
            <c:idx val="1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D203-42E1-9D71-2F73B94FFE97}"/>
              </c:ext>
            </c:extLst>
          </c:dPt>
          <c:dLbls>
            <c:dLbl>
              <c:idx val="4"/>
              <c:layout>
                <c:manualLayout>
                  <c:x val="-2.8276432661170265E-2"/>
                  <c:y val="-3.63299426678689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03-42E1-9D71-2F73B94FFE97}"/>
                </c:ext>
              </c:extLst>
            </c:dLbl>
            <c:dLbl>
              <c:idx val="5"/>
              <c:layout>
                <c:manualLayout>
                  <c:x val="-3.2459336900988352E-2"/>
                  <c:y val="-3.63299426678689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203-42E1-9D71-2F73B94FFE97}"/>
                </c:ext>
              </c:extLst>
            </c:dLbl>
            <c:dLbl>
              <c:idx val="6"/>
              <c:layout>
                <c:manualLayout>
                  <c:x val="-3.1065035487715657E-2"/>
                  <c:y val="-3.83807483922974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203-42E1-9D71-2F73B94FFE97}"/>
                </c:ext>
              </c:extLst>
            </c:dLbl>
            <c:dLbl>
              <c:idx val="7"/>
              <c:layout>
                <c:manualLayout>
                  <c:x val="-2.6882131247897571E-2"/>
                  <c:y val="-3.22283312190118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03-42E1-9D71-2F73B94FFE97}"/>
                </c:ext>
              </c:extLst>
            </c:dLbl>
            <c:dLbl>
              <c:idx val="11"/>
              <c:layout>
                <c:manualLayout>
                  <c:x val="-3.3853638314261046E-2"/>
                  <c:y val="3.74990634115589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203-42E1-9D71-2F73B94FFE97}"/>
                </c:ext>
              </c:extLst>
            </c:dLbl>
            <c:dLbl>
              <c:idx val="12"/>
              <c:layout>
                <c:manualLayout>
                  <c:x val="-3.8691864218317301E-2"/>
                  <c:y val="3.47611570290639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5903261391771912E-2"/>
                  <c:y val="3.68119627534925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4.2219446793897324E-2"/>
                  <c:y val="3.95498691359874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203-42E1-9D71-2F73B94FFE97}"/>
                </c:ext>
              </c:extLst>
            </c:dLbl>
            <c:dLbl>
              <c:idx val="15"/>
              <c:layout>
                <c:manualLayout>
                  <c:x val="-2.5487829834624873E-2"/>
                  <c:y val="4.7753092033701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203-42E1-9D71-2F73B94FFE97}"/>
                </c:ext>
              </c:extLst>
            </c:dLbl>
            <c:dLbl>
              <c:idx val="16"/>
              <c:layout>
                <c:manualLayout>
                  <c:x val="-1.3939830294854128E-2"/>
                  <c:y val="3.62685799769017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03-42E1-9D71-2F73B94FFE97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Хохловское</c:v>
                </c:pt>
                <c:pt idx="1">
                  <c:v>Лобановское</c:v>
                </c:pt>
                <c:pt idx="2">
                  <c:v>Кукуштанское</c:v>
                </c:pt>
                <c:pt idx="3">
                  <c:v>Платошинское</c:v>
                </c:pt>
                <c:pt idx="4">
                  <c:v>Фроловское</c:v>
                </c:pt>
                <c:pt idx="5">
                  <c:v>Савинское</c:v>
                </c:pt>
                <c:pt idx="6">
                  <c:v>Заболотское</c:v>
                </c:pt>
                <c:pt idx="7">
                  <c:v>Сылвенское</c:v>
                </c:pt>
                <c:pt idx="8">
                  <c:v>Кондратовское</c:v>
                </c:pt>
                <c:pt idx="9">
                  <c:v>Гамовское</c:v>
                </c:pt>
                <c:pt idx="10">
                  <c:v>Бершетское</c:v>
                </c:pt>
                <c:pt idx="11">
                  <c:v>Юго-Камское</c:v>
                </c:pt>
                <c:pt idx="12">
                  <c:v>Усть-Качкинское</c:v>
                </c:pt>
                <c:pt idx="13">
                  <c:v>Юговское</c:v>
                </c:pt>
                <c:pt idx="14">
                  <c:v>Пальниковское</c:v>
                </c:pt>
                <c:pt idx="15">
                  <c:v>Култаевское</c:v>
                </c:pt>
                <c:pt idx="16">
                  <c:v>Двуреченское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72.599999999999994</c:v>
                </c:pt>
                <c:pt idx="1">
                  <c:v>71.400000000000006</c:v>
                </c:pt>
                <c:pt idx="2">
                  <c:v>67.599999999999994</c:v>
                </c:pt>
                <c:pt idx="3">
                  <c:v>64.099999999999994</c:v>
                </c:pt>
                <c:pt idx="4">
                  <c:v>61.9</c:v>
                </c:pt>
                <c:pt idx="5">
                  <c:v>61.3</c:v>
                </c:pt>
                <c:pt idx="6">
                  <c:v>60.3</c:v>
                </c:pt>
                <c:pt idx="7">
                  <c:v>58.7</c:v>
                </c:pt>
                <c:pt idx="8">
                  <c:v>57.3</c:v>
                </c:pt>
                <c:pt idx="9">
                  <c:v>54.6</c:v>
                </c:pt>
                <c:pt idx="10">
                  <c:v>52.1</c:v>
                </c:pt>
                <c:pt idx="11">
                  <c:v>48.3</c:v>
                </c:pt>
                <c:pt idx="12">
                  <c:v>46.4</c:v>
                </c:pt>
                <c:pt idx="13">
                  <c:v>44.7</c:v>
                </c:pt>
                <c:pt idx="14">
                  <c:v>42.5</c:v>
                </c:pt>
                <c:pt idx="15">
                  <c:v>42.2</c:v>
                </c:pt>
                <c:pt idx="16">
                  <c:v>39.200000000000003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D203-42E1-9D71-2F73B94FFE97}"/>
            </c:ext>
          </c:extLst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Среденее значение исполнение 2021г.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D203-42E1-9D71-2F73B94FFE97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E-D203-42E1-9D71-2F73B94FFE97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D203-42E1-9D71-2F73B94FFE97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0-D203-42E1-9D71-2F73B94FFE97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D203-42E1-9D71-2F73B94FFE97}"/>
              </c:ext>
            </c:extLst>
          </c:dPt>
          <c:dPt>
            <c:idx val="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2-D203-42E1-9D71-2F73B94FFE97}"/>
              </c:ext>
            </c:extLst>
          </c:dPt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D203-42E1-9D71-2F73B94FFE97}"/>
              </c:ext>
            </c:extLst>
          </c:dPt>
          <c:dPt>
            <c:idx val="1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4-D203-42E1-9D71-2F73B94FFE97}"/>
              </c:ext>
            </c:extLst>
          </c:dPt>
          <c:dPt>
            <c:idx val="1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5-D203-42E1-9D71-2F73B94FFE97}"/>
              </c:ext>
            </c:extLst>
          </c:dPt>
          <c:dPt>
            <c:idx val="1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6-D203-42E1-9D71-2F73B94FFE97}"/>
              </c:ext>
            </c:extLst>
          </c:dPt>
          <c:dPt>
            <c:idx val="1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7-D203-42E1-9D71-2F73B94FFE97}"/>
              </c:ext>
            </c:extLst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</c:v>
                </c:pt>
                <c:pt idx="1">
                  <c:v>Лобановское</c:v>
                </c:pt>
                <c:pt idx="2">
                  <c:v>Кукуштанское</c:v>
                </c:pt>
                <c:pt idx="3">
                  <c:v>Платошинское</c:v>
                </c:pt>
                <c:pt idx="4">
                  <c:v>Фроловское</c:v>
                </c:pt>
                <c:pt idx="5">
                  <c:v>Савинское</c:v>
                </c:pt>
                <c:pt idx="6">
                  <c:v>Заболотское</c:v>
                </c:pt>
                <c:pt idx="7">
                  <c:v>Сылвенское</c:v>
                </c:pt>
                <c:pt idx="8">
                  <c:v>Кондратовское</c:v>
                </c:pt>
                <c:pt idx="9">
                  <c:v>Гамовское</c:v>
                </c:pt>
                <c:pt idx="10">
                  <c:v>Бершетское</c:v>
                </c:pt>
                <c:pt idx="11">
                  <c:v>Юго-Камское</c:v>
                </c:pt>
                <c:pt idx="12">
                  <c:v>Усть-Качкинское</c:v>
                </c:pt>
                <c:pt idx="13">
                  <c:v>Юговское</c:v>
                </c:pt>
                <c:pt idx="14">
                  <c:v>Пальниковское</c:v>
                </c:pt>
                <c:pt idx="15">
                  <c:v>Култаевское</c:v>
                </c:pt>
                <c:pt idx="16">
                  <c:v>Двуреченское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55</c:v>
                </c:pt>
                <c:pt idx="1">
                  <c:v>55</c:v>
                </c:pt>
                <c:pt idx="2">
                  <c:v>55</c:v>
                </c:pt>
                <c:pt idx="3">
                  <c:v>55</c:v>
                </c:pt>
                <c:pt idx="4">
                  <c:v>55</c:v>
                </c:pt>
                <c:pt idx="5">
                  <c:v>55</c:v>
                </c:pt>
                <c:pt idx="6">
                  <c:v>55</c:v>
                </c:pt>
                <c:pt idx="7">
                  <c:v>55</c:v>
                </c:pt>
                <c:pt idx="8">
                  <c:v>55</c:v>
                </c:pt>
                <c:pt idx="9">
                  <c:v>55</c:v>
                </c:pt>
                <c:pt idx="10">
                  <c:v>55</c:v>
                </c:pt>
                <c:pt idx="11">
                  <c:v>55</c:v>
                </c:pt>
                <c:pt idx="12">
                  <c:v>55</c:v>
                </c:pt>
                <c:pt idx="13">
                  <c:v>55</c:v>
                </c:pt>
                <c:pt idx="14">
                  <c:v>55</c:v>
                </c:pt>
                <c:pt idx="15">
                  <c:v>55</c:v>
                </c:pt>
                <c:pt idx="16">
                  <c:v>55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8-D203-42E1-9D71-2F73B94FFE97}"/>
            </c:ext>
          </c:extLst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Исполнение плана 9 мес. 2021г.</c:v>
                </c:pt>
              </c:strCache>
            </c:strRef>
          </c:tx>
          <c:dLbls>
            <c:dLbl>
              <c:idx val="0"/>
              <c:layout>
                <c:manualLayout>
                  <c:x val="-2.7886028265453909E-2"/>
                  <c:y val="-2.0508057244285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3463233918544694E-2"/>
                  <c:y val="2.255886296871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674631091999326E-2"/>
                  <c:y val="-1.8457251519856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9280329678726607E-2"/>
                  <c:y val="-3.28128915908568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6491726852181215E-2"/>
                  <c:y val="2.0508057244285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2068932505271999E-2"/>
                  <c:y val="-1.8457251519856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9280329678726607E-2"/>
                  <c:y val="2.4609668693142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6491726852181267E-2"/>
                  <c:y val="-3.0762085866428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509742543890852E-2"/>
                  <c:y val="-2.8711280141999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0674631091999301E-2"/>
                  <c:y val="-2.8711280141999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7886028265453909E-2"/>
                  <c:y val="2.4609668693142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0674631091999301E-2"/>
                  <c:y val="-2.8711280141999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2548712719454158E-2"/>
                  <c:y val="-3.48636973152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3463233918544694E-2"/>
                  <c:y val="2.8711280141999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3703124025635822E-2"/>
                  <c:y val="3.0762085866428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9280329678726503E-2"/>
                  <c:y val="-3.48636973152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4.1829042398180867E-2"/>
                  <c:y val="2.255886296871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</c:v>
                </c:pt>
                <c:pt idx="1">
                  <c:v>Лобановское</c:v>
                </c:pt>
                <c:pt idx="2">
                  <c:v>Кукуштанское</c:v>
                </c:pt>
                <c:pt idx="3">
                  <c:v>Платошинское</c:v>
                </c:pt>
                <c:pt idx="4">
                  <c:v>Фроловское</c:v>
                </c:pt>
                <c:pt idx="5">
                  <c:v>Савинское</c:v>
                </c:pt>
                <c:pt idx="6">
                  <c:v>Заболотское</c:v>
                </c:pt>
                <c:pt idx="7">
                  <c:v>Сылвенское</c:v>
                </c:pt>
                <c:pt idx="8">
                  <c:v>Кондратовское</c:v>
                </c:pt>
                <c:pt idx="9">
                  <c:v>Гамовское</c:v>
                </c:pt>
                <c:pt idx="10">
                  <c:v>Бершетское</c:v>
                </c:pt>
                <c:pt idx="11">
                  <c:v>Юго-Камское</c:v>
                </c:pt>
                <c:pt idx="12">
                  <c:v>Усть-Качкинское</c:v>
                </c:pt>
                <c:pt idx="13">
                  <c:v>Юговское</c:v>
                </c:pt>
                <c:pt idx="14">
                  <c:v>Пальниковское</c:v>
                </c:pt>
                <c:pt idx="15">
                  <c:v>Култаевское</c:v>
                </c:pt>
                <c:pt idx="16">
                  <c:v>Двуреченское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82.4</c:v>
                </c:pt>
                <c:pt idx="1">
                  <c:v>86.6</c:v>
                </c:pt>
                <c:pt idx="2">
                  <c:v>91.8</c:v>
                </c:pt>
                <c:pt idx="3">
                  <c:v>80.2</c:v>
                </c:pt>
                <c:pt idx="4">
                  <c:v>75.900000000000006</c:v>
                </c:pt>
                <c:pt idx="5">
                  <c:v>84.3</c:v>
                </c:pt>
                <c:pt idx="6">
                  <c:v>99.8</c:v>
                </c:pt>
                <c:pt idx="7">
                  <c:v>67.2</c:v>
                </c:pt>
                <c:pt idx="8">
                  <c:v>80.400000000000006</c:v>
                </c:pt>
                <c:pt idx="9">
                  <c:v>92.2</c:v>
                </c:pt>
                <c:pt idx="10">
                  <c:v>83.9</c:v>
                </c:pt>
                <c:pt idx="11">
                  <c:v>98</c:v>
                </c:pt>
                <c:pt idx="12">
                  <c:v>73.5</c:v>
                </c:pt>
                <c:pt idx="13">
                  <c:v>63.6</c:v>
                </c:pt>
                <c:pt idx="14">
                  <c:v>80.5</c:v>
                </c:pt>
                <c:pt idx="15">
                  <c:v>54.7</c:v>
                </c:pt>
                <c:pt idx="16">
                  <c:v>92.5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Среденее значение исполнение 9 мес. 2021</c:v>
                </c:pt>
              </c:strCache>
            </c:strRef>
          </c:tx>
          <c:spPr>
            <a:ln w="28575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</c:v>
                </c:pt>
                <c:pt idx="1">
                  <c:v>Лобановское</c:v>
                </c:pt>
                <c:pt idx="2">
                  <c:v>Кукуштанское</c:v>
                </c:pt>
                <c:pt idx="3">
                  <c:v>Платошинское</c:v>
                </c:pt>
                <c:pt idx="4">
                  <c:v>Фроловское</c:v>
                </c:pt>
                <c:pt idx="5">
                  <c:v>Савинское</c:v>
                </c:pt>
                <c:pt idx="6">
                  <c:v>Заболотское</c:v>
                </c:pt>
                <c:pt idx="7">
                  <c:v>Сылвенское</c:v>
                </c:pt>
                <c:pt idx="8">
                  <c:v>Кондратовское</c:v>
                </c:pt>
                <c:pt idx="9">
                  <c:v>Гамовское</c:v>
                </c:pt>
                <c:pt idx="10">
                  <c:v>Бершетское</c:v>
                </c:pt>
                <c:pt idx="11">
                  <c:v>Юго-Камское</c:v>
                </c:pt>
                <c:pt idx="12">
                  <c:v>Усть-Качкинское</c:v>
                </c:pt>
                <c:pt idx="13">
                  <c:v>Юговское</c:v>
                </c:pt>
                <c:pt idx="14">
                  <c:v>Пальниковское</c:v>
                </c:pt>
                <c:pt idx="15">
                  <c:v>Култаевское</c:v>
                </c:pt>
                <c:pt idx="16">
                  <c:v>Двуреченское</c:v>
                </c:pt>
              </c:strCache>
            </c:strRef>
          </c:cat>
          <c:val>
            <c:numRef>
              <c:f>Лист1!$E$2:$E$18</c:f>
              <c:numCache>
                <c:formatCode>#,##0.0</c:formatCode>
                <c:ptCount val="17"/>
                <c:pt idx="0">
                  <c:v>78</c:v>
                </c:pt>
                <c:pt idx="1">
                  <c:v>78</c:v>
                </c:pt>
                <c:pt idx="2">
                  <c:v>78</c:v>
                </c:pt>
                <c:pt idx="3">
                  <c:v>78</c:v>
                </c:pt>
                <c:pt idx="4">
                  <c:v>78</c:v>
                </c:pt>
                <c:pt idx="5">
                  <c:v>78</c:v>
                </c:pt>
                <c:pt idx="6">
                  <c:v>78</c:v>
                </c:pt>
                <c:pt idx="7">
                  <c:v>78</c:v>
                </c:pt>
                <c:pt idx="8">
                  <c:v>78</c:v>
                </c:pt>
                <c:pt idx="9">
                  <c:v>78</c:v>
                </c:pt>
                <c:pt idx="10">
                  <c:v>78</c:v>
                </c:pt>
                <c:pt idx="11">
                  <c:v>78</c:v>
                </c:pt>
                <c:pt idx="12">
                  <c:v>78</c:v>
                </c:pt>
                <c:pt idx="13">
                  <c:v>78</c:v>
                </c:pt>
                <c:pt idx="14">
                  <c:v>78</c:v>
                </c:pt>
                <c:pt idx="15">
                  <c:v>78</c:v>
                </c:pt>
                <c:pt idx="16">
                  <c:v>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4989184"/>
        <c:axId val="164655104"/>
      </c:lineChart>
      <c:catAx>
        <c:axId val="1649891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64655104"/>
        <c:crosses val="autoZero"/>
        <c:auto val="1"/>
        <c:lblAlgn val="ctr"/>
        <c:lblOffset val="100"/>
        <c:noMultiLvlLbl val="0"/>
      </c:catAx>
      <c:valAx>
        <c:axId val="164655104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%</a:t>
                </a:r>
              </a:p>
            </c:rich>
          </c:tx>
          <c:layout>
            <c:manualLayout>
              <c:xMode val="edge"/>
              <c:yMode val="edge"/>
              <c:x val="7.111705720280739E-3"/>
              <c:y val="1.1860504637760188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64989184"/>
        <c:crosses val="autoZero"/>
        <c:crossBetween val="between"/>
        <c:majorUnit val="20"/>
      </c:valAx>
    </c:plotArea>
    <c:legend>
      <c:legendPos val="b"/>
      <c:layout>
        <c:manualLayout>
          <c:xMode val="edge"/>
          <c:yMode val="edge"/>
          <c:x val="4.3624178020891247E-2"/>
          <c:y val="0.89676663833217496"/>
          <c:w val="0.95637582197910875"/>
          <c:h val="9.0928527321253713E-2"/>
        </c:manualLayout>
      </c:layout>
      <c:overlay val="0"/>
      <c:spPr>
        <a:effectLst>
          <a:glow rad="127000">
            <a:schemeClr val="accent2">
              <a:lumMod val="40000"/>
              <a:lumOff val="60000"/>
            </a:schemeClr>
          </a:glow>
        </a:effectLst>
      </c:spPr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752118940189441E-2"/>
          <c:y val="8.1311378839043727E-2"/>
          <c:w val="0.91624786788396062"/>
          <c:h val="0.65170843420498492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 факт на 01.10.2021 г., руб.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square"/>
            <c:size val="6"/>
            <c:spPr>
              <a:solidFill>
                <a:schemeClr val="bg2">
                  <a:lumMod val="50000"/>
                </a:schemeClr>
              </a:solidFill>
            </c:spPr>
          </c:marker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0133-48EF-AC99-27DF68915120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0133-48EF-AC99-27DF68915120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0133-48EF-AC99-27DF68915120}"/>
              </c:ext>
            </c:extLst>
          </c:dPt>
          <c:dPt>
            <c:idx val="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0133-48EF-AC99-27DF68915120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0133-48EF-AC99-27DF68915120}"/>
              </c:ext>
            </c:extLst>
          </c:dPt>
          <c:dPt>
            <c:idx val="1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0133-48EF-AC99-27DF68915120}"/>
              </c:ext>
            </c:extLst>
          </c:dPt>
          <c:dLbls>
            <c:dLbl>
              <c:idx val="0"/>
              <c:layout>
                <c:manualLayout>
                  <c:x val="-5.9737986101902653E-2"/>
                  <c:y val="-2.0508057244285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4092323075213866E-2"/>
                  <c:y val="-2.66604744175711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8490329031541297E-2"/>
                  <c:y val="-2.0508057244285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7.538364912859144E-2"/>
                  <c:y val="1.8457251519856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4092323075213866E-2"/>
                  <c:y val="-3.28128915908568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9737986101902653E-2"/>
                  <c:y val="2.2558701487948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8402991065508797E-2"/>
                  <c:y val="-3.0762085866428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6.1160319104328856E-2"/>
                  <c:y val="2.2558701487948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7.1116650121312686E-2"/>
                  <c:y val="2.66604744175711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5.5470987094623891E-2"/>
                  <c:y val="2.66604744175711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2713659055803833E-2"/>
                  <c:y val="2.255886296871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9825436062659703E-2"/>
                  <c:y val="-2.4609668693142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4.9781655084918879E-2"/>
                  <c:y val="2.0508057244285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7024439040823318E-2"/>
                  <c:y val="-2.0508057244285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8.2495314140722711E-2"/>
                  <c:y val="2.66604744175711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"/>
                  <c:y val="3.48636973152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Лист1!$A$2:$A$17</c:f>
              <c:strCache>
                <c:ptCount val="16"/>
                <c:pt idx="0">
                  <c:v>Култаевское </c:v>
                </c:pt>
                <c:pt idx="1">
                  <c:v>У-Качкинское</c:v>
                </c:pt>
                <c:pt idx="2">
                  <c:v>Кондратовское</c:v>
                </c:pt>
                <c:pt idx="3">
                  <c:v>Гамовское</c:v>
                </c:pt>
                <c:pt idx="4">
                  <c:v>Бершетское</c:v>
                </c:pt>
                <c:pt idx="5">
                  <c:v>Двуреченское</c:v>
                </c:pt>
                <c:pt idx="6">
                  <c:v>Пальниковское</c:v>
                </c:pt>
                <c:pt idx="7">
                  <c:v>Сылвенское </c:v>
                </c:pt>
                <c:pt idx="8">
                  <c:v>Кукуштанское</c:v>
                </c:pt>
                <c:pt idx="9">
                  <c:v>Лобановское</c:v>
                </c:pt>
                <c:pt idx="10">
                  <c:v>Хохловское</c:v>
                </c:pt>
                <c:pt idx="11">
                  <c:v>Платошинское </c:v>
                </c:pt>
                <c:pt idx="12">
                  <c:v>Савинское</c:v>
                </c:pt>
                <c:pt idx="13">
                  <c:v>Юго-Камское </c:v>
                </c:pt>
                <c:pt idx="14">
                  <c:v>Фроловское</c:v>
                </c:pt>
                <c:pt idx="15">
                  <c:v>Юговское</c:v>
                </c:pt>
              </c:strCache>
            </c:strRef>
          </c:cat>
          <c:val>
            <c:numRef>
              <c:f>Лист1!$B$2:$B$17</c:f>
              <c:numCache>
                <c:formatCode>#,##0.0</c:formatCode>
                <c:ptCount val="16"/>
                <c:pt idx="0">
                  <c:v>41070.199999999997</c:v>
                </c:pt>
                <c:pt idx="1">
                  <c:v>40343.199999999997</c:v>
                </c:pt>
                <c:pt idx="2">
                  <c:v>38876.300000000003</c:v>
                </c:pt>
                <c:pt idx="3">
                  <c:v>37832.300000000003</c:v>
                </c:pt>
                <c:pt idx="4">
                  <c:v>37249.199999999997</c:v>
                </c:pt>
                <c:pt idx="5">
                  <c:v>36513.9</c:v>
                </c:pt>
                <c:pt idx="6">
                  <c:v>36392.400000000001</c:v>
                </c:pt>
                <c:pt idx="7">
                  <c:v>35796.300000000003</c:v>
                </c:pt>
                <c:pt idx="8">
                  <c:v>35184.5</c:v>
                </c:pt>
                <c:pt idx="9">
                  <c:v>34854</c:v>
                </c:pt>
                <c:pt idx="10">
                  <c:v>34729.699999999997</c:v>
                </c:pt>
                <c:pt idx="11">
                  <c:v>34470.800000000003</c:v>
                </c:pt>
                <c:pt idx="12">
                  <c:v>34369</c:v>
                </c:pt>
                <c:pt idx="13">
                  <c:v>33512.699999999997</c:v>
                </c:pt>
                <c:pt idx="14">
                  <c:v>33471.699999999997</c:v>
                </c:pt>
                <c:pt idx="15">
                  <c:v>29765.1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0133-48EF-AC99-27DF68915120}"/>
            </c:ext>
          </c:extLst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плановый показатель на 2021 год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7"/>
            <c:spPr>
              <a:solidFill>
                <a:srgbClr val="00B050"/>
              </a:solidFill>
            </c:spPr>
          </c:marker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E-0133-48EF-AC99-27DF68915120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0133-48EF-AC99-27DF68915120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0-0133-48EF-AC99-27DF68915120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0133-48EF-AC99-27DF68915120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2-0133-48EF-AC99-27DF68915120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0133-48EF-AC99-27DF68915120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4-0133-48EF-AC99-27DF68915120}"/>
              </c:ext>
            </c:extLst>
          </c:dPt>
          <c:dPt>
            <c:idx val="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5-0133-48EF-AC99-27DF68915120}"/>
              </c:ext>
            </c:extLst>
          </c:dPt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6-0133-48EF-AC99-27DF68915120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7-0133-48EF-AC99-27DF68915120}"/>
              </c:ext>
            </c:extLst>
          </c:dPt>
          <c:dPt>
            <c:idx val="1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8-0133-48EF-AC99-27DF68915120}"/>
              </c:ext>
            </c:extLst>
          </c:dPt>
          <c:dPt>
            <c:idx val="1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9-0133-48EF-AC99-27DF68915120}"/>
              </c:ext>
            </c:extLst>
          </c:dPt>
          <c:dPt>
            <c:idx val="1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A-0133-48EF-AC99-27DF68915120}"/>
              </c:ext>
            </c:extLst>
          </c:dPt>
          <c:dPt>
            <c:idx val="1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B-0133-48EF-AC99-27DF68915120}"/>
              </c:ext>
            </c:extLst>
          </c:dPt>
          <c:dPt>
            <c:idx val="1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C-0133-48EF-AC99-27DF68915120}"/>
              </c:ext>
            </c:extLst>
          </c:dPt>
          <c:dPt>
            <c:idx val="1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D-0133-48EF-AC99-27DF68915120}"/>
              </c:ext>
            </c:extLst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layout>
                <c:manualLayout>
                  <c:x val="-4.2669990072787614E-3"/>
                  <c:y val="-3.48636973152853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Лист1!$A$2:$A$17</c:f>
              <c:strCache>
                <c:ptCount val="16"/>
                <c:pt idx="0">
                  <c:v>Култаевское </c:v>
                </c:pt>
                <c:pt idx="1">
                  <c:v>У-Качкинское</c:v>
                </c:pt>
                <c:pt idx="2">
                  <c:v>Кондратовское</c:v>
                </c:pt>
                <c:pt idx="3">
                  <c:v>Гамовское</c:v>
                </c:pt>
                <c:pt idx="4">
                  <c:v>Бершетское</c:v>
                </c:pt>
                <c:pt idx="5">
                  <c:v>Двуреченское</c:v>
                </c:pt>
                <c:pt idx="6">
                  <c:v>Пальниковское</c:v>
                </c:pt>
                <c:pt idx="7">
                  <c:v>Сылвенское </c:v>
                </c:pt>
                <c:pt idx="8">
                  <c:v>Кукуштанское</c:v>
                </c:pt>
                <c:pt idx="9">
                  <c:v>Лобановское</c:v>
                </c:pt>
                <c:pt idx="10">
                  <c:v>Хохловское</c:v>
                </c:pt>
                <c:pt idx="11">
                  <c:v>Платошинское </c:v>
                </c:pt>
                <c:pt idx="12">
                  <c:v>Савинское</c:v>
                </c:pt>
                <c:pt idx="13">
                  <c:v>Юго-Камское </c:v>
                </c:pt>
                <c:pt idx="14">
                  <c:v>Фроловское</c:v>
                </c:pt>
                <c:pt idx="15">
                  <c:v>Юговское</c:v>
                </c:pt>
              </c:strCache>
            </c:strRef>
          </c:cat>
          <c:val>
            <c:numRef>
              <c:f>Лист1!$C$2:$C$17</c:f>
              <c:numCache>
                <c:formatCode>General</c:formatCode>
                <c:ptCount val="16"/>
                <c:pt idx="0">
                  <c:v>36043.5</c:v>
                </c:pt>
                <c:pt idx="1">
                  <c:v>36043.5</c:v>
                </c:pt>
                <c:pt idx="2">
                  <c:v>36043.5</c:v>
                </c:pt>
                <c:pt idx="3">
                  <c:v>36043.5</c:v>
                </c:pt>
                <c:pt idx="4">
                  <c:v>36043.5</c:v>
                </c:pt>
                <c:pt idx="5">
                  <c:v>36043.5</c:v>
                </c:pt>
                <c:pt idx="6">
                  <c:v>36043.5</c:v>
                </c:pt>
                <c:pt idx="7">
                  <c:v>36043.5</c:v>
                </c:pt>
                <c:pt idx="8">
                  <c:v>36043.5</c:v>
                </c:pt>
                <c:pt idx="9">
                  <c:v>36043.5</c:v>
                </c:pt>
                <c:pt idx="10">
                  <c:v>36043.5</c:v>
                </c:pt>
                <c:pt idx="11">
                  <c:v>36043.5</c:v>
                </c:pt>
                <c:pt idx="12">
                  <c:v>36043.5</c:v>
                </c:pt>
                <c:pt idx="13">
                  <c:v>36043.5</c:v>
                </c:pt>
                <c:pt idx="14">
                  <c:v>36043.5</c:v>
                </c:pt>
                <c:pt idx="15">
                  <c:v>36043.5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E-0133-48EF-AC99-27DF689151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413696"/>
        <c:axId val="134648960"/>
      </c:lineChart>
      <c:catAx>
        <c:axId val="134413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34648960"/>
        <c:crosses val="autoZero"/>
        <c:auto val="1"/>
        <c:lblAlgn val="ctr"/>
        <c:lblOffset val="100"/>
        <c:noMultiLvlLbl val="0"/>
      </c:catAx>
      <c:valAx>
        <c:axId val="134648960"/>
        <c:scaling>
          <c:orientation val="minMax"/>
          <c:max val="45000"/>
          <c:min val="2500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тыс. руб.</a:t>
                </a:r>
              </a:p>
            </c:rich>
          </c:tx>
          <c:layout>
            <c:manualLayout>
              <c:xMode val="edge"/>
              <c:yMode val="edge"/>
              <c:x val="0"/>
              <c:y val="1.1860439279356556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4413696"/>
        <c:crosses val="autoZero"/>
        <c:crossBetween val="between"/>
        <c:majorUnit val="10000"/>
      </c:valAx>
      <c:spPr>
        <a:noFill/>
        <a:ln w="25400">
          <a:solidFill>
            <a:schemeClr val="bg1"/>
          </a:solidFill>
        </a:ln>
      </c:spPr>
    </c:plotArea>
    <c:legend>
      <c:legendPos val="b"/>
      <c:layout/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140966754155728E-2"/>
          <c:y val="9.730766348958643E-2"/>
          <c:w val="0.90652569991251097"/>
          <c:h val="0.50544012551576956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2020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1"/>
              <c:layout>
                <c:manualLayout>
                  <c:x val="-2.5388888888888888E-2"/>
                  <c:y val="-2.8830131847761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9555664916885289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777777777777675E-2"/>
                  <c:y val="-4.1134966989130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6777777777777675E-2"/>
                  <c:y val="-3.1291098876035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8593941382327211E-2"/>
                  <c:y val="-3.3752065904309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Савинское </c:v>
                </c:pt>
                <c:pt idx="1">
                  <c:v>Пальниковское </c:v>
                </c:pt>
                <c:pt idx="2">
                  <c:v>Култаевское </c:v>
                </c:pt>
                <c:pt idx="3">
                  <c:v>Юго-Камское </c:v>
                </c:pt>
                <c:pt idx="4">
                  <c:v>Хохловское </c:v>
                </c:pt>
                <c:pt idx="5">
                  <c:v>Гамовское </c:v>
                </c:pt>
                <c:pt idx="6">
                  <c:v>Усть-Качкинское </c:v>
                </c:pt>
                <c:pt idx="7">
                  <c:v>Кондратовское </c:v>
                </c:pt>
                <c:pt idx="8">
                  <c:v>Двуреченское </c:v>
                </c:pt>
                <c:pt idx="9">
                  <c:v>Заболотское </c:v>
                </c:pt>
                <c:pt idx="10">
                  <c:v>Лобановское </c:v>
                </c:pt>
                <c:pt idx="11">
                  <c:v>Бершетское</c:v>
                </c:pt>
                <c:pt idx="12">
                  <c:v>Платошинское </c:v>
                </c:pt>
                <c:pt idx="13">
                  <c:v>Кукуштанское </c:v>
                </c:pt>
                <c:pt idx="14">
                  <c:v>Юговское</c:v>
                </c:pt>
                <c:pt idx="15">
                  <c:v>Сылвенское </c:v>
                </c:pt>
                <c:pt idx="16">
                  <c:v>Фроловское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137.5974589845323</c:v>
                </c:pt>
                <c:pt idx="1">
                  <c:v>130.81577199444479</c:v>
                </c:pt>
                <c:pt idx="2">
                  <c:v>124.62187098457109</c:v>
                </c:pt>
                <c:pt idx="3">
                  <c:v>123.22565839478786</c:v>
                </c:pt>
                <c:pt idx="4">
                  <c:v>123.14199152200757</c:v>
                </c:pt>
                <c:pt idx="5">
                  <c:v>121.24107580433659</c:v>
                </c:pt>
                <c:pt idx="6">
                  <c:v>120.01398578901608</c:v>
                </c:pt>
                <c:pt idx="7">
                  <c:v>118.33334592630092</c:v>
                </c:pt>
                <c:pt idx="8">
                  <c:v>114.20171140769027</c:v>
                </c:pt>
                <c:pt idx="9">
                  <c:v>110.07389985247865</c:v>
                </c:pt>
                <c:pt idx="10">
                  <c:v>105.33832812338511</c:v>
                </c:pt>
                <c:pt idx="11">
                  <c:v>105.18220870574365</c:v>
                </c:pt>
                <c:pt idx="12">
                  <c:v>102.1887569389546</c:v>
                </c:pt>
                <c:pt idx="13">
                  <c:v>86.879988305282069</c:v>
                </c:pt>
                <c:pt idx="14">
                  <c:v>82.483842303438664</c:v>
                </c:pt>
                <c:pt idx="15">
                  <c:v>74.381145777891874</c:v>
                </c:pt>
                <c:pt idx="16">
                  <c:v>52.447121788732133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 2021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8166666666666666E-2"/>
                  <c:y val="-3.13464847575075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8166666666666666E-2"/>
                  <c:y val="-2.92956790330790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9555555555555557E-2"/>
                  <c:y val="-2.51940675842219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6777777777777827E-2"/>
                  <c:y val="-2.92956790330790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5388888888888888E-2"/>
                  <c:y val="-2.92956790330790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261111111111111E-2"/>
                  <c:y val="-2.51940675842219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8166666666666666E-2"/>
                  <c:y val="-3.13464847575075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6777777777777779E-2"/>
                  <c:y val="-2.92956790330790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5388888888888888E-2"/>
                  <c:y val="-3.33972904819361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4000000000000101E-2"/>
                  <c:y val="-2.51940675842219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6777777777777779E-2"/>
                  <c:y val="-3.13464847575075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Савинское </c:v>
                </c:pt>
                <c:pt idx="1">
                  <c:v>Пальниковское </c:v>
                </c:pt>
                <c:pt idx="2">
                  <c:v>Култаевское </c:v>
                </c:pt>
                <c:pt idx="3">
                  <c:v>Юго-Камское </c:v>
                </c:pt>
                <c:pt idx="4">
                  <c:v>Хохловское </c:v>
                </c:pt>
                <c:pt idx="5">
                  <c:v>Гамовское </c:v>
                </c:pt>
                <c:pt idx="6">
                  <c:v>Усть-Качкинское </c:v>
                </c:pt>
                <c:pt idx="7">
                  <c:v>Кондратовское </c:v>
                </c:pt>
                <c:pt idx="8">
                  <c:v>Двуреченское </c:v>
                </c:pt>
                <c:pt idx="9">
                  <c:v>Заболотское </c:v>
                </c:pt>
                <c:pt idx="10">
                  <c:v>Лобановское </c:v>
                </c:pt>
                <c:pt idx="11">
                  <c:v>Бершетское</c:v>
                </c:pt>
                <c:pt idx="12">
                  <c:v>Платошинское </c:v>
                </c:pt>
                <c:pt idx="13">
                  <c:v>Кукуштанское </c:v>
                </c:pt>
                <c:pt idx="14">
                  <c:v>Юговское</c:v>
                </c:pt>
                <c:pt idx="15">
                  <c:v>Сылвенское </c:v>
                </c:pt>
                <c:pt idx="16">
                  <c:v>Фроловское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52.345238748497856</c:v>
                </c:pt>
                <c:pt idx="1">
                  <c:v>65.664023665769506</c:v>
                </c:pt>
                <c:pt idx="2">
                  <c:v>32.076774363479529</c:v>
                </c:pt>
                <c:pt idx="3">
                  <c:v>34.160755594519024</c:v>
                </c:pt>
                <c:pt idx="4">
                  <c:v>80.001405915319779</c:v>
                </c:pt>
                <c:pt idx="5">
                  <c:v>37.442055003390031</c:v>
                </c:pt>
                <c:pt idx="6">
                  <c:v>56.123617302621689</c:v>
                </c:pt>
                <c:pt idx="7">
                  <c:v>42.997608274420159</c:v>
                </c:pt>
                <c:pt idx="8">
                  <c:v>41.048427166620129</c:v>
                </c:pt>
                <c:pt idx="9">
                  <c:v>45.871865584428768</c:v>
                </c:pt>
                <c:pt idx="10">
                  <c:v>52.75923938151157</c:v>
                </c:pt>
                <c:pt idx="11">
                  <c:v>48.652525156081751</c:v>
                </c:pt>
                <c:pt idx="12">
                  <c:v>50.830974655921182</c:v>
                </c:pt>
                <c:pt idx="13">
                  <c:v>35.108565665297888</c:v>
                </c:pt>
                <c:pt idx="14">
                  <c:v>28.838702827948314</c:v>
                </c:pt>
                <c:pt idx="15">
                  <c:v>42.375799017878478</c:v>
                </c:pt>
                <c:pt idx="16">
                  <c:v>22.099562762834232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2021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6"/>
              <c:layout>
                <c:manualLayout>
                  <c:x val="-4.200240594925634E-3"/>
                  <c:y val="-1.5175962360771284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Савинское </c:v>
                </c:pt>
                <c:pt idx="1">
                  <c:v>Пальниковское </c:v>
                </c:pt>
                <c:pt idx="2">
                  <c:v>Култаевское </c:v>
                </c:pt>
                <c:pt idx="3">
                  <c:v>Юго-Камское </c:v>
                </c:pt>
                <c:pt idx="4">
                  <c:v>Хохловское </c:v>
                </c:pt>
                <c:pt idx="5">
                  <c:v>Гамовское </c:v>
                </c:pt>
                <c:pt idx="6">
                  <c:v>Усть-Качкинское </c:v>
                </c:pt>
                <c:pt idx="7">
                  <c:v>Кондратовское </c:v>
                </c:pt>
                <c:pt idx="8">
                  <c:v>Двуреченское </c:v>
                </c:pt>
                <c:pt idx="9">
                  <c:v>Заболотское </c:v>
                </c:pt>
                <c:pt idx="10">
                  <c:v>Лобановское </c:v>
                </c:pt>
                <c:pt idx="11">
                  <c:v>Бершетское</c:v>
                </c:pt>
                <c:pt idx="12">
                  <c:v>Платошинское </c:v>
                </c:pt>
                <c:pt idx="13">
                  <c:v>Кукуштанское </c:v>
                </c:pt>
                <c:pt idx="14">
                  <c:v>Юговское</c:v>
                </c:pt>
                <c:pt idx="15">
                  <c:v>Сылвенское </c:v>
                </c:pt>
                <c:pt idx="16">
                  <c:v>Фроловское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40.482476059170502</c:v>
                </c:pt>
                <c:pt idx="1">
                  <c:v>40.482476059170502</c:v>
                </c:pt>
                <c:pt idx="2">
                  <c:v>40.482476059170502</c:v>
                </c:pt>
                <c:pt idx="3">
                  <c:v>40.482476059170502</c:v>
                </c:pt>
                <c:pt idx="4">
                  <c:v>40.482476059170502</c:v>
                </c:pt>
                <c:pt idx="5">
                  <c:v>40.482476059170502</c:v>
                </c:pt>
                <c:pt idx="6">
                  <c:v>40.482476059170502</c:v>
                </c:pt>
                <c:pt idx="7">
                  <c:v>40.482476059170502</c:v>
                </c:pt>
                <c:pt idx="8">
                  <c:v>40.482476059170502</c:v>
                </c:pt>
                <c:pt idx="9">
                  <c:v>40.482476059170502</c:v>
                </c:pt>
                <c:pt idx="10">
                  <c:v>40.482476059170502</c:v>
                </c:pt>
                <c:pt idx="11">
                  <c:v>40.482476059170502</c:v>
                </c:pt>
                <c:pt idx="12">
                  <c:v>40.482476059170502</c:v>
                </c:pt>
                <c:pt idx="13">
                  <c:v>40.482476059170502</c:v>
                </c:pt>
                <c:pt idx="14">
                  <c:v>40.482476059170502</c:v>
                </c:pt>
                <c:pt idx="15">
                  <c:v>40.482476059170502</c:v>
                </c:pt>
                <c:pt idx="16">
                  <c:v>40.482476059170502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6939008"/>
        <c:axId val="117448704"/>
      </c:lineChart>
      <c:catAx>
        <c:axId val="1169390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17448704"/>
        <c:crosses val="autoZero"/>
        <c:auto val="1"/>
        <c:lblAlgn val="ctr"/>
        <c:lblOffset val="100"/>
        <c:noMultiLvlLbl val="0"/>
      </c:catAx>
      <c:valAx>
        <c:axId val="117448704"/>
        <c:scaling>
          <c:orientation val="minMax"/>
          <c:max val="14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4.1934273840769906E-2"/>
              <c:y val="5.0415586898613335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6939008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3.0119203849518802E-3"/>
          <c:y val="0.83080045369635935"/>
          <c:w val="0.61365474628171479"/>
          <c:h val="0.14951181134912661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581618779635954E-2"/>
          <c:y val="4.6037520378872619E-2"/>
          <c:w val="0.91767021406223681"/>
          <c:h val="0.54809688458388339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2020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2.6911200166936725E-3"/>
                  <c:y val="-1.9923496872440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0731314222090102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933871279547411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553619595897669E-2"/>
                  <c:y val="-2.8830131847761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3.2419761211620261E-2"/>
                  <c:y val="-2.8830131847761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5656897220422378E-2"/>
                  <c:y val="-3.1291098876035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Заболотское </c:v>
                </c:pt>
                <c:pt idx="1">
                  <c:v>Гамовское </c:v>
                </c:pt>
                <c:pt idx="2">
                  <c:v>Савинское </c:v>
                </c:pt>
                <c:pt idx="3">
                  <c:v>Усть-Качкинское </c:v>
                </c:pt>
                <c:pt idx="4">
                  <c:v>Фроловское </c:v>
                </c:pt>
                <c:pt idx="5">
                  <c:v>Лобановское </c:v>
                </c:pt>
                <c:pt idx="6">
                  <c:v>Кондратовское </c:v>
                </c:pt>
                <c:pt idx="7">
                  <c:v>Култаевское </c:v>
                </c:pt>
                <c:pt idx="8">
                  <c:v>Двуреченское </c:v>
                </c:pt>
                <c:pt idx="9">
                  <c:v>Хохловское </c:v>
                </c:pt>
                <c:pt idx="10">
                  <c:v>Кукуштанское </c:v>
                </c:pt>
                <c:pt idx="11">
                  <c:v>Пальниковское </c:v>
                </c:pt>
                <c:pt idx="12">
                  <c:v>Платошинское </c:v>
                </c:pt>
                <c:pt idx="13">
                  <c:v>Юго-Камское </c:v>
                </c:pt>
                <c:pt idx="14">
                  <c:v>Сылвенское </c:v>
                </c:pt>
                <c:pt idx="15">
                  <c:v>Бершетское</c:v>
                </c:pt>
                <c:pt idx="16">
                  <c:v>Юговское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153.75148868598649</c:v>
                </c:pt>
                <c:pt idx="1">
                  <c:v>135.03927821420237</c:v>
                </c:pt>
                <c:pt idx="2">
                  <c:v>133.65210020853135</c:v>
                </c:pt>
                <c:pt idx="3">
                  <c:v>133.42972495022855</c:v>
                </c:pt>
                <c:pt idx="4">
                  <c:v>127.7588558640236</c:v>
                </c:pt>
                <c:pt idx="5">
                  <c:v>126.69745199678761</c:v>
                </c:pt>
                <c:pt idx="6">
                  <c:v>122.12619608384165</c:v>
                </c:pt>
                <c:pt idx="7">
                  <c:v>119.6873451367302</c:v>
                </c:pt>
                <c:pt idx="8">
                  <c:v>116.64375557351241</c:v>
                </c:pt>
                <c:pt idx="9">
                  <c:v>113.31171838814265</c:v>
                </c:pt>
                <c:pt idx="10">
                  <c:v>103.57718965486677</c:v>
                </c:pt>
                <c:pt idx="11">
                  <c:v>101.64253661840657</c:v>
                </c:pt>
                <c:pt idx="12">
                  <c:v>100.58832782759164</c:v>
                </c:pt>
                <c:pt idx="13">
                  <c:v>100.36447627725624</c:v>
                </c:pt>
                <c:pt idx="14">
                  <c:v>96.014912176758514</c:v>
                </c:pt>
                <c:pt idx="15">
                  <c:v>90.654051377963597</c:v>
                </c:pt>
                <c:pt idx="16">
                  <c:v>83.834516649762151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2021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5.6644885430022713E-3"/>
                  <c:y val="-2.77719160256041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9590502809162177E-2"/>
                  <c:y val="3.17014194805228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4763228699256788E-3"/>
                  <c:y val="1.1901132432313722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8422928228502436E-3"/>
                  <c:y val="-3.14633968318765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3768307089010149E-2"/>
                  <c:y val="3.17014194805228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9634558358388279E-2"/>
                  <c:y val="-2.51940675842219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1278949798692284E-2"/>
                  <c:y val="-2.31432618597933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numFmt formatCode="#,##0.0" sourceLinked="0"/>
              <c:spPr/>
              <c:txPr>
                <a:bodyPr/>
                <a:lstStyle/>
                <a:p>
                  <a:pPr>
                    <a:defRPr sz="1050" b="1">
                      <a:latin typeface="Calibri" panose="020F0502020204030204" pitchFamily="34" charset="0"/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Заболотское </c:v>
                </c:pt>
                <c:pt idx="1">
                  <c:v>Гамовское </c:v>
                </c:pt>
                <c:pt idx="2">
                  <c:v>Савинское </c:v>
                </c:pt>
                <c:pt idx="3">
                  <c:v>Усть-Качкинское </c:v>
                </c:pt>
                <c:pt idx="4">
                  <c:v>Фроловское </c:v>
                </c:pt>
                <c:pt idx="5">
                  <c:v>Лобановское </c:v>
                </c:pt>
                <c:pt idx="6">
                  <c:v>Кондратовское </c:v>
                </c:pt>
                <c:pt idx="7">
                  <c:v>Култаевское </c:v>
                </c:pt>
                <c:pt idx="8">
                  <c:v>Двуреченское </c:v>
                </c:pt>
                <c:pt idx="9">
                  <c:v>Хохловское </c:v>
                </c:pt>
                <c:pt idx="10">
                  <c:v>Кукуштанское </c:v>
                </c:pt>
                <c:pt idx="11">
                  <c:v>Пальниковское </c:v>
                </c:pt>
                <c:pt idx="12">
                  <c:v>Платошинское </c:v>
                </c:pt>
                <c:pt idx="13">
                  <c:v>Юго-Камское </c:v>
                </c:pt>
                <c:pt idx="14">
                  <c:v>Сылвенское </c:v>
                </c:pt>
                <c:pt idx="15">
                  <c:v>Бершетское</c:v>
                </c:pt>
                <c:pt idx="16">
                  <c:v>Юговское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96.824999999999989</c:v>
                </c:pt>
                <c:pt idx="1">
                  <c:v>80.592838196286465</c:v>
                </c:pt>
                <c:pt idx="2">
                  <c:v>115.55755547344648</c:v>
                </c:pt>
                <c:pt idx="3">
                  <c:v>85.783339292098688</c:v>
                </c:pt>
                <c:pt idx="4">
                  <c:v>80.471555422938806</c:v>
                </c:pt>
                <c:pt idx="5">
                  <c:v>90.679294578706731</c:v>
                </c:pt>
                <c:pt idx="6">
                  <c:v>84.651350234459571</c:v>
                </c:pt>
                <c:pt idx="7">
                  <c:v>82.579943272331661</c:v>
                </c:pt>
                <c:pt idx="8">
                  <c:v>78.765217391304347</c:v>
                </c:pt>
                <c:pt idx="9">
                  <c:v>79.895493141737433</c:v>
                </c:pt>
                <c:pt idx="10">
                  <c:v>78.05891390020706</c:v>
                </c:pt>
                <c:pt idx="11">
                  <c:v>68.875502008032115</c:v>
                </c:pt>
                <c:pt idx="12">
                  <c:v>77.592525178983138</c:v>
                </c:pt>
                <c:pt idx="13">
                  <c:v>61.718790721918168</c:v>
                </c:pt>
                <c:pt idx="14">
                  <c:v>57.926009430979249</c:v>
                </c:pt>
                <c:pt idx="15">
                  <c:v>65.92</c:v>
                </c:pt>
                <c:pt idx="16">
                  <c:v>56.15789473684211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2021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6"/>
              <c:layout>
                <c:manualLayout>
                  <c:x val="0"/>
                  <c:y val="2.0097896099399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Заболотское </c:v>
                </c:pt>
                <c:pt idx="1">
                  <c:v>Гамовское </c:v>
                </c:pt>
                <c:pt idx="2">
                  <c:v>Савинское </c:v>
                </c:pt>
                <c:pt idx="3">
                  <c:v>Усть-Качкинское </c:v>
                </c:pt>
                <c:pt idx="4">
                  <c:v>Фроловское </c:v>
                </c:pt>
                <c:pt idx="5">
                  <c:v>Лобановское </c:v>
                </c:pt>
                <c:pt idx="6">
                  <c:v>Кондратовское </c:v>
                </c:pt>
                <c:pt idx="7">
                  <c:v>Култаевское </c:v>
                </c:pt>
                <c:pt idx="8">
                  <c:v>Двуреченское </c:v>
                </c:pt>
                <c:pt idx="9">
                  <c:v>Хохловское </c:v>
                </c:pt>
                <c:pt idx="10">
                  <c:v>Кукуштанское </c:v>
                </c:pt>
                <c:pt idx="11">
                  <c:v>Пальниковское </c:v>
                </c:pt>
                <c:pt idx="12">
                  <c:v>Платошинское </c:v>
                </c:pt>
                <c:pt idx="13">
                  <c:v>Юго-Камское </c:v>
                </c:pt>
                <c:pt idx="14">
                  <c:v>Сылвенское </c:v>
                </c:pt>
                <c:pt idx="15">
                  <c:v>Бершетское</c:v>
                </c:pt>
                <c:pt idx="16">
                  <c:v>Юговское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83.656050871029791</c:v>
                </c:pt>
                <c:pt idx="1">
                  <c:v>83.656050871029791</c:v>
                </c:pt>
                <c:pt idx="2">
                  <c:v>83.656050871029791</c:v>
                </c:pt>
                <c:pt idx="3">
                  <c:v>83.656050871029791</c:v>
                </c:pt>
                <c:pt idx="4">
                  <c:v>83.656050871029791</c:v>
                </c:pt>
                <c:pt idx="5">
                  <c:v>83.656050871029791</c:v>
                </c:pt>
                <c:pt idx="6">
                  <c:v>83.656050871029791</c:v>
                </c:pt>
                <c:pt idx="7">
                  <c:v>83.656050871029791</c:v>
                </c:pt>
                <c:pt idx="8">
                  <c:v>83.656050871029791</c:v>
                </c:pt>
                <c:pt idx="9">
                  <c:v>83.656050871029791</c:v>
                </c:pt>
                <c:pt idx="10">
                  <c:v>83.656050871029791</c:v>
                </c:pt>
                <c:pt idx="11">
                  <c:v>83.656050871029791</c:v>
                </c:pt>
                <c:pt idx="12">
                  <c:v>83.656050871029791</c:v>
                </c:pt>
                <c:pt idx="13">
                  <c:v>83.656050871029791</c:v>
                </c:pt>
                <c:pt idx="14">
                  <c:v>83.656050871029791</c:v>
                </c:pt>
                <c:pt idx="15">
                  <c:v>83.656050871029791</c:v>
                </c:pt>
                <c:pt idx="16">
                  <c:v>83.656050871029791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486720"/>
        <c:axId val="117488256"/>
      </c:lineChart>
      <c:catAx>
        <c:axId val="1174867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17488256"/>
        <c:crosses val="autoZero"/>
        <c:auto val="1"/>
        <c:lblAlgn val="ctr"/>
        <c:lblOffset val="100"/>
        <c:noMultiLvlLbl val="0"/>
      </c:catAx>
      <c:valAx>
        <c:axId val="117488256"/>
        <c:scaling>
          <c:orientation val="minMax"/>
          <c:max val="16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5.5882463562364364E-2"/>
              <c:y val="1.1040116989585139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7486720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3064229422537285E-4"/>
          <c:y val="0.83572238743498783"/>
          <c:w val="0.60396078303127609"/>
          <c:h val="0.15853535653661222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165507930133848E-2"/>
          <c:y val="3.9726655091694152E-2"/>
          <c:w val="0.91219532806339143"/>
          <c:h val="0.51945358531006935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2020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Сылвенское </c:v>
                </c:pt>
                <c:pt idx="2">
                  <c:v>Платошинское </c:v>
                </c:pt>
                <c:pt idx="3">
                  <c:v>Култаевское </c:v>
                </c:pt>
                <c:pt idx="4">
                  <c:v>Гамовское </c:v>
                </c:pt>
                <c:pt idx="5">
                  <c:v>Савинское </c:v>
                </c:pt>
                <c:pt idx="6">
                  <c:v>Усть-Качкинское </c:v>
                </c:pt>
                <c:pt idx="7">
                  <c:v>Фроловское </c:v>
                </c:pt>
                <c:pt idx="8">
                  <c:v>Заболотское </c:v>
                </c:pt>
                <c:pt idx="9">
                  <c:v>Юго-Камское </c:v>
                </c:pt>
                <c:pt idx="10">
                  <c:v>Пальниковское </c:v>
                </c:pt>
                <c:pt idx="11">
                  <c:v>Кукуштанское </c:v>
                </c:pt>
                <c:pt idx="12">
                  <c:v>Лобановское </c:v>
                </c:pt>
                <c:pt idx="13">
                  <c:v>Двуреченское </c:v>
                </c:pt>
                <c:pt idx="14">
                  <c:v>Бершетское</c:v>
                </c:pt>
                <c:pt idx="15">
                  <c:v>Юговское</c:v>
                </c:pt>
                <c:pt idx="16">
                  <c:v>Кондратовское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122.56972303347349</c:v>
                </c:pt>
                <c:pt idx="1">
                  <c:v>121.2112723672454</c:v>
                </c:pt>
                <c:pt idx="2">
                  <c:v>118.26469227209626</c:v>
                </c:pt>
                <c:pt idx="3">
                  <c:v>117.03230661232568</c:v>
                </c:pt>
                <c:pt idx="4">
                  <c:v>115.72464863231072</c:v>
                </c:pt>
                <c:pt idx="5">
                  <c:v>115.50558432110918</c:v>
                </c:pt>
                <c:pt idx="6">
                  <c:v>114.87169920822453</c:v>
                </c:pt>
                <c:pt idx="7">
                  <c:v>114.57807225246887</c:v>
                </c:pt>
                <c:pt idx="8">
                  <c:v>114.27810419114768</c:v>
                </c:pt>
                <c:pt idx="9">
                  <c:v>114.2772810316487</c:v>
                </c:pt>
                <c:pt idx="10">
                  <c:v>114.27716797586227</c:v>
                </c:pt>
                <c:pt idx="11">
                  <c:v>114.27688196877419</c:v>
                </c:pt>
                <c:pt idx="12">
                  <c:v>114.2768706956589</c:v>
                </c:pt>
                <c:pt idx="13">
                  <c:v>114.2768674747721</c:v>
                </c:pt>
                <c:pt idx="14">
                  <c:v>114.27598966696924</c:v>
                </c:pt>
                <c:pt idx="15">
                  <c:v>114.27566912523753</c:v>
                </c:pt>
                <c:pt idx="16">
                  <c:v>114.27516929298116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2021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1.3290150117140151E-2"/>
                  <c:y val="3.2924311667434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386819292783124E-2"/>
                  <c:y val="-2.28500569413970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8995833003061215E-2"/>
                  <c:y val="3.25779468278384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506409681111077E-2"/>
                  <c:y val="-3.5154901234434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649436615812401E-2"/>
                  <c:y val="-3.7789828763118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0124420331486212E-2"/>
                  <c:y val="2.33217354335979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8120187170942466E-2"/>
                  <c:y val="-3.56522909700475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1985408195596213E-2"/>
                  <c:y val="-3.3572497026830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2573799168784228E-2"/>
                  <c:y val="3.9221470100116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81202963518087E-2"/>
                  <c:y val="3.67256780644444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6733590170402947E-2"/>
                  <c:y val="3.67256780644445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5052423192898351E-2"/>
                  <c:y val="-3.39884623661090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5346993169863372E-2"/>
                  <c:y val="-3.44045914712694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880638891491033E-2"/>
                  <c:y val="3.92214701001166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Сылвенское </c:v>
                </c:pt>
                <c:pt idx="2">
                  <c:v>Платошинское </c:v>
                </c:pt>
                <c:pt idx="3">
                  <c:v>Култаевское </c:v>
                </c:pt>
                <c:pt idx="4">
                  <c:v>Гамовское </c:v>
                </c:pt>
                <c:pt idx="5">
                  <c:v>Савинское </c:v>
                </c:pt>
                <c:pt idx="6">
                  <c:v>Усть-Качкинское </c:v>
                </c:pt>
                <c:pt idx="7">
                  <c:v>Фроловское </c:v>
                </c:pt>
                <c:pt idx="8">
                  <c:v>Заболотское </c:v>
                </c:pt>
                <c:pt idx="9">
                  <c:v>Юго-Камское </c:v>
                </c:pt>
                <c:pt idx="10">
                  <c:v>Пальниковское </c:v>
                </c:pt>
                <c:pt idx="11">
                  <c:v>Кукуштанское </c:v>
                </c:pt>
                <c:pt idx="12">
                  <c:v>Лобановское </c:v>
                </c:pt>
                <c:pt idx="13">
                  <c:v>Двуреченское </c:v>
                </c:pt>
                <c:pt idx="14">
                  <c:v>Бершетское</c:v>
                </c:pt>
                <c:pt idx="15">
                  <c:v>Юговское</c:v>
                </c:pt>
                <c:pt idx="16">
                  <c:v>Кондратовское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77.6802603478084</c:v>
                </c:pt>
                <c:pt idx="1">
                  <c:v>77.951919493104725</c:v>
                </c:pt>
                <c:pt idx="2">
                  <c:v>77.65724703737466</c:v>
                </c:pt>
                <c:pt idx="3">
                  <c:v>77.959724002435678</c:v>
                </c:pt>
                <c:pt idx="4">
                  <c:v>78.297546012269947</c:v>
                </c:pt>
                <c:pt idx="5">
                  <c:v>75.380147171760896</c:v>
                </c:pt>
                <c:pt idx="6">
                  <c:v>78.08524128214161</c:v>
                </c:pt>
                <c:pt idx="7">
                  <c:v>77.942142857142855</c:v>
                </c:pt>
                <c:pt idx="8">
                  <c:v>77.941867920495838</c:v>
                </c:pt>
                <c:pt idx="9">
                  <c:v>77.865390616872972</c:v>
                </c:pt>
                <c:pt idx="10">
                  <c:v>78.030370304591074</c:v>
                </c:pt>
                <c:pt idx="11">
                  <c:v>77.891499152337133</c:v>
                </c:pt>
                <c:pt idx="12">
                  <c:v>77.902034664657123</c:v>
                </c:pt>
                <c:pt idx="13">
                  <c:v>77.848473322037421</c:v>
                </c:pt>
                <c:pt idx="14">
                  <c:v>78.127684964200483</c:v>
                </c:pt>
                <c:pt idx="15">
                  <c:v>78.101226993865041</c:v>
                </c:pt>
                <c:pt idx="16">
                  <c:v>77.863546905751207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2021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3.9217767133371197E-2"/>
                  <c:y val="-3.5898791375040574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Сылвенское </c:v>
                </c:pt>
                <c:pt idx="2">
                  <c:v>Платошинское </c:v>
                </c:pt>
                <c:pt idx="3">
                  <c:v>Култаевское </c:v>
                </c:pt>
                <c:pt idx="4">
                  <c:v>Гамовское </c:v>
                </c:pt>
                <c:pt idx="5">
                  <c:v>Савинское </c:v>
                </c:pt>
                <c:pt idx="6">
                  <c:v>Усть-Качкинское </c:v>
                </c:pt>
                <c:pt idx="7">
                  <c:v>Фроловское </c:v>
                </c:pt>
                <c:pt idx="8">
                  <c:v>Заболотское </c:v>
                </c:pt>
                <c:pt idx="9">
                  <c:v>Юго-Камское </c:v>
                </c:pt>
                <c:pt idx="10">
                  <c:v>Пальниковское </c:v>
                </c:pt>
                <c:pt idx="11">
                  <c:v>Кукуштанское </c:v>
                </c:pt>
                <c:pt idx="12">
                  <c:v>Лобановское </c:v>
                </c:pt>
                <c:pt idx="13">
                  <c:v>Двуреченское </c:v>
                </c:pt>
                <c:pt idx="14">
                  <c:v>Бершетское</c:v>
                </c:pt>
                <c:pt idx="15">
                  <c:v>Юговское</c:v>
                </c:pt>
                <c:pt idx="16">
                  <c:v>Кондратовское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77.875990313899649</c:v>
                </c:pt>
                <c:pt idx="1">
                  <c:v>77.875990313899649</c:v>
                </c:pt>
                <c:pt idx="2">
                  <c:v>77.875990313899649</c:v>
                </c:pt>
                <c:pt idx="3">
                  <c:v>77.875990313899649</c:v>
                </c:pt>
                <c:pt idx="4">
                  <c:v>77.875990313899649</c:v>
                </c:pt>
                <c:pt idx="5">
                  <c:v>77.875990313899649</c:v>
                </c:pt>
                <c:pt idx="6">
                  <c:v>77.875990313899649</c:v>
                </c:pt>
                <c:pt idx="7">
                  <c:v>77.875990313899649</c:v>
                </c:pt>
                <c:pt idx="8">
                  <c:v>77.875990313899649</c:v>
                </c:pt>
                <c:pt idx="9">
                  <c:v>77.875990313899649</c:v>
                </c:pt>
                <c:pt idx="10">
                  <c:v>77.875990313899649</c:v>
                </c:pt>
                <c:pt idx="11">
                  <c:v>77.875990313899649</c:v>
                </c:pt>
                <c:pt idx="12">
                  <c:v>77.875990313899649</c:v>
                </c:pt>
                <c:pt idx="13">
                  <c:v>77.875990313899649</c:v>
                </c:pt>
                <c:pt idx="14">
                  <c:v>77.875990313899649</c:v>
                </c:pt>
                <c:pt idx="15">
                  <c:v>77.875990313899649</c:v>
                </c:pt>
                <c:pt idx="16">
                  <c:v>77.875990313899607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305664"/>
        <c:axId val="46307200"/>
      </c:lineChart>
      <c:catAx>
        <c:axId val="463056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46307200"/>
        <c:crosses val="autoZero"/>
        <c:auto val="1"/>
        <c:lblAlgn val="ctr"/>
        <c:lblOffset val="100"/>
        <c:noMultiLvlLbl val="0"/>
      </c:catAx>
      <c:valAx>
        <c:axId val="46307200"/>
        <c:scaling>
          <c:orientation val="minMax"/>
          <c:max val="14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6.1188997101684725E-2"/>
              <c:y val="6.2730520949095337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6305664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2.8433972980355959E-3"/>
          <c:y val="0.80571274350758348"/>
          <c:w val="0.55424083595858731"/>
          <c:h val="0.17624009257357756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595691163604548E-2"/>
          <c:y val="7.0237027927129547E-2"/>
          <c:w val="0.9050364173228348"/>
          <c:h val="0.48257574093834538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2020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1.4827209098862643E-3"/>
                  <c:y val="-1.7872691148011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8160542432195984E-3"/>
                  <c:y val="-4.45331655655831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3.1239610673665791E-2"/>
                  <c:y val="-1.9923496872440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2468941382327107E-2"/>
                  <c:y val="2.51940675842219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2451443569553806E-2"/>
                  <c:y val="2.72450347894161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Усть-Качкинское </c:v>
                </c:pt>
                <c:pt idx="1">
                  <c:v>Двуреченское </c:v>
                </c:pt>
                <c:pt idx="2">
                  <c:v>Хохловское </c:v>
                </c:pt>
                <c:pt idx="3">
                  <c:v>Лобановское </c:v>
                </c:pt>
                <c:pt idx="4">
                  <c:v>Фроловское </c:v>
                </c:pt>
                <c:pt idx="5">
                  <c:v>Гамовское </c:v>
                </c:pt>
                <c:pt idx="6">
                  <c:v>Платошинское </c:v>
                </c:pt>
                <c:pt idx="7">
                  <c:v>Култаевское </c:v>
                </c:pt>
                <c:pt idx="8">
                  <c:v>Кондратовское </c:v>
                </c:pt>
                <c:pt idx="9">
                  <c:v>Бершетское</c:v>
                </c:pt>
                <c:pt idx="10">
                  <c:v>Кукуштанское </c:v>
                </c:pt>
                <c:pt idx="11">
                  <c:v>Сылвенское </c:v>
                </c:pt>
                <c:pt idx="12">
                  <c:v>Заболотское </c:v>
                </c:pt>
                <c:pt idx="13">
                  <c:v>Юговское</c:v>
                </c:pt>
                <c:pt idx="14">
                  <c:v>Пальниковское </c:v>
                </c:pt>
                <c:pt idx="15">
                  <c:v>Савинское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604.11708960724445</c:v>
                </c:pt>
                <c:pt idx="1">
                  <c:v>235.7684355616816</c:v>
                </c:pt>
                <c:pt idx="2">
                  <c:v>214.9885168620815</c:v>
                </c:pt>
                <c:pt idx="3">
                  <c:v>208.77367438729615</c:v>
                </c:pt>
                <c:pt idx="4">
                  <c:v>202.01709326011868</c:v>
                </c:pt>
                <c:pt idx="5">
                  <c:v>147.67845189557596</c:v>
                </c:pt>
                <c:pt idx="6">
                  <c:v>135.74249605055292</c:v>
                </c:pt>
                <c:pt idx="7">
                  <c:v>130.15779251581955</c:v>
                </c:pt>
                <c:pt idx="8">
                  <c:v>121.32273373459037</c:v>
                </c:pt>
                <c:pt idx="9">
                  <c:v>118.45012179232992</c:v>
                </c:pt>
                <c:pt idx="10">
                  <c:v>105.08818952100987</c:v>
                </c:pt>
                <c:pt idx="11">
                  <c:v>90.192683153588689</c:v>
                </c:pt>
                <c:pt idx="12">
                  <c:v>57.09123141960999</c:v>
                </c:pt>
                <c:pt idx="13">
                  <c:v>45.240339302544776</c:v>
                </c:pt>
                <c:pt idx="14">
                  <c:v>31.871345029239766</c:v>
                </c:pt>
                <c:pt idx="15">
                  <c:v>-9.2036542420169791</c:v>
                </c:pt>
                <c:pt idx="16">
                  <c:v>-38.380292078477652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2021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FF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6777777777777779E-2"/>
                  <c:y val="-3.33972904819361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5388888888888888E-2"/>
                  <c:y val="-3.33972904819361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4000000000000025E-2"/>
                  <c:y val="-2.92956790330790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8166666666666666E-2"/>
                  <c:y val="-2.72448733086504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6777777777777779E-2"/>
                  <c:y val="-3.13464847575075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8166666666666666E-2"/>
                  <c:y val="-2.31432618597933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2333333333333332E-2"/>
                  <c:y val="-2.10924561353648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0944444444444445E-2"/>
                  <c:y val="-2.31432618597933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2468832020997476E-2"/>
                  <c:y val="-2.72448733086504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4.4132764654418195E-3"/>
                  <c:y val="5.568018282206369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Усть-Качкинское </c:v>
                </c:pt>
                <c:pt idx="1">
                  <c:v>Двуреченское </c:v>
                </c:pt>
                <c:pt idx="2">
                  <c:v>Хохловское </c:v>
                </c:pt>
                <c:pt idx="3">
                  <c:v>Лобановское </c:v>
                </c:pt>
                <c:pt idx="4">
                  <c:v>Фроловское </c:v>
                </c:pt>
                <c:pt idx="5">
                  <c:v>Гамовское </c:v>
                </c:pt>
                <c:pt idx="6">
                  <c:v>Платошинское </c:v>
                </c:pt>
                <c:pt idx="7">
                  <c:v>Култаевское </c:v>
                </c:pt>
                <c:pt idx="8">
                  <c:v>Кондратовское </c:v>
                </c:pt>
                <c:pt idx="9">
                  <c:v>Бершетское</c:v>
                </c:pt>
                <c:pt idx="10">
                  <c:v>Кукуштанское </c:v>
                </c:pt>
                <c:pt idx="11">
                  <c:v>Сылвенское </c:v>
                </c:pt>
                <c:pt idx="12">
                  <c:v>Заболотское </c:v>
                </c:pt>
                <c:pt idx="13">
                  <c:v>Юговское</c:v>
                </c:pt>
                <c:pt idx="14">
                  <c:v>Пальниковское </c:v>
                </c:pt>
                <c:pt idx="15">
                  <c:v>Савинское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15.36296692997724</c:v>
                </c:pt>
                <c:pt idx="1">
                  <c:v>17.211135334563139</c:v>
                </c:pt>
                <c:pt idx="2">
                  <c:v>21.506650544135432</c:v>
                </c:pt>
                <c:pt idx="3">
                  <c:v>25.712008621729172</c:v>
                </c:pt>
                <c:pt idx="4">
                  <c:v>19.921135543372177</c:v>
                </c:pt>
                <c:pt idx="5">
                  <c:v>11.735009671179885</c:v>
                </c:pt>
                <c:pt idx="6">
                  <c:v>4.7211538461538458</c:v>
                </c:pt>
                <c:pt idx="7">
                  <c:v>13.964010677728487</c:v>
                </c:pt>
                <c:pt idx="8">
                  <c:v>11.957130907570052</c:v>
                </c:pt>
                <c:pt idx="9">
                  <c:v>16.808681672025724</c:v>
                </c:pt>
                <c:pt idx="10">
                  <c:v>15.547809401982732</c:v>
                </c:pt>
                <c:pt idx="11">
                  <c:v>12.577221015784525</c:v>
                </c:pt>
                <c:pt idx="12">
                  <c:v>12.023262492820219</c:v>
                </c:pt>
                <c:pt idx="13">
                  <c:v>4.5762711864406782</c:v>
                </c:pt>
                <c:pt idx="14">
                  <c:v>7.5752895752895757</c:v>
                </c:pt>
                <c:pt idx="15">
                  <c:v>-0.80362448009506837</c:v>
                </c:pt>
                <c:pt idx="16">
                  <c:v>-3.9136582430806262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2021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3.3579943132108485E-2"/>
                  <c:y val="-2.6660474417571176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Усть-Качкинское </c:v>
                </c:pt>
                <c:pt idx="1">
                  <c:v>Двуреченское </c:v>
                </c:pt>
                <c:pt idx="2">
                  <c:v>Хохловское </c:v>
                </c:pt>
                <c:pt idx="3">
                  <c:v>Лобановское </c:v>
                </c:pt>
                <c:pt idx="4">
                  <c:v>Фроловское </c:v>
                </c:pt>
                <c:pt idx="5">
                  <c:v>Гамовское </c:v>
                </c:pt>
                <c:pt idx="6">
                  <c:v>Платошинское </c:v>
                </c:pt>
                <c:pt idx="7">
                  <c:v>Култаевское </c:v>
                </c:pt>
                <c:pt idx="8">
                  <c:v>Кондратовское </c:v>
                </c:pt>
                <c:pt idx="9">
                  <c:v>Бершетское</c:v>
                </c:pt>
                <c:pt idx="10">
                  <c:v>Кукуштанское </c:v>
                </c:pt>
                <c:pt idx="11">
                  <c:v>Сылвенское </c:v>
                </c:pt>
                <c:pt idx="12">
                  <c:v>Заболотское </c:v>
                </c:pt>
                <c:pt idx="13">
                  <c:v>Юговское</c:v>
                </c:pt>
                <c:pt idx="14">
                  <c:v>Пальниковское </c:v>
                </c:pt>
                <c:pt idx="15">
                  <c:v>Савинское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12.6535382472282</c:v>
                </c:pt>
                <c:pt idx="1">
                  <c:v>12.6535382472282</c:v>
                </c:pt>
                <c:pt idx="2">
                  <c:v>12.6535382472282</c:v>
                </c:pt>
                <c:pt idx="3">
                  <c:v>12.6535382472282</c:v>
                </c:pt>
                <c:pt idx="4">
                  <c:v>12.6535382472282</c:v>
                </c:pt>
                <c:pt idx="5">
                  <c:v>12.6535382472282</c:v>
                </c:pt>
                <c:pt idx="6">
                  <c:v>12.6535382472282</c:v>
                </c:pt>
                <c:pt idx="7">
                  <c:v>12.6535382472282</c:v>
                </c:pt>
                <c:pt idx="8">
                  <c:v>12.6535382472282</c:v>
                </c:pt>
                <c:pt idx="9">
                  <c:v>12.6535382472282</c:v>
                </c:pt>
                <c:pt idx="10">
                  <c:v>12.6535382472282</c:v>
                </c:pt>
                <c:pt idx="11">
                  <c:v>12.6535382472282</c:v>
                </c:pt>
                <c:pt idx="12">
                  <c:v>12.6535382472282</c:v>
                </c:pt>
                <c:pt idx="13">
                  <c:v>12.6535382472282</c:v>
                </c:pt>
                <c:pt idx="14">
                  <c:v>12.6535382472282</c:v>
                </c:pt>
                <c:pt idx="15">
                  <c:v>12.6535382472282</c:v>
                </c:pt>
                <c:pt idx="16">
                  <c:v>12.6535382472282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402944"/>
        <c:axId val="46408832"/>
      </c:lineChart>
      <c:catAx>
        <c:axId val="464029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46408832"/>
        <c:crosses val="autoZero"/>
        <c:auto val="1"/>
        <c:lblAlgn val="ctr"/>
        <c:lblOffset val="1000"/>
        <c:noMultiLvlLbl val="0"/>
      </c:catAx>
      <c:valAx>
        <c:axId val="46408832"/>
        <c:scaling>
          <c:orientation val="minMax"/>
          <c:max val="610"/>
          <c:min val="-4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5.1556102362204724E-2"/>
              <c:y val="2.0883984466842188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6402944"/>
        <c:crosses val="autoZero"/>
        <c:crossBetween val="between"/>
        <c:majorUnit val="8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0372981813390243"/>
          <c:w val="0.57438801399825024"/>
          <c:h val="0.17904341378089772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504720423902761E-2"/>
          <c:y val="4.07055869761241E-2"/>
          <c:w val="0.91772622595324116"/>
          <c:h val="0.54656087954051613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2020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1.5239714447070563E-2"/>
                  <c:y val="-3.71668029887378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239714447070563E-2"/>
                  <c:y val="-4.45497040735592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5648229390907662E-2"/>
                  <c:y val="-2.73229348756426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4253927977634968E-2"/>
                  <c:y val="-2.97839019039164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285962656436227E-2"/>
                  <c:y val="-2.73229348756426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7042530804180356E-2"/>
                  <c:y val="-2.97839019039164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5648229390907662E-2"/>
                  <c:y val="-3.22448689321902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5648229390907558E-2"/>
                  <c:y val="-2.48619678473688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2859736351875024E-2"/>
                  <c:y val="-3.22448689321902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5109835819361775E-2"/>
                  <c:y val="-3.4705769126427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Савинское </c:v>
                </c:pt>
                <c:pt idx="1">
                  <c:v>Пальниковское </c:v>
                </c:pt>
                <c:pt idx="2">
                  <c:v>Хохловское </c:v>
                </c:pt>
                <c:pt idx="3">
                  <c:v>Юго-Камское </c:v>
                </c:pt>
                <c:pt idx="4">
                  <c:v>Култаевское </c:v>
                </c:pt>
                <c:pt idx="5">
                  <c:v>Усть-Качкинское </c:v>
                </c:pt>
                <c:pt idx="6">
                  <c:v>Платошинское </c:v>
                </c:pt>
                <c:pt idx="7">
                  <c:v>Бершетское</c:v>
                </c:pt>
                <c:pt idx="8">
                  <c:v>Заболотское </c:v>
                </c:pt>
                <c:pt idx="9">
                  <c:v>Двуреченское </c:v>
                </c:pt>
                <c:pt idx="10">
                  <c:v>Гамовское </c:v>
                </c:pt>
                <c:pt idx="11">
                  <c:v>Лобановское </c:v>
                </c:pt>
                <c:pt idx="12">
                  <c:v>Кондратовское </c:v>
                </c:pt>
                <c:pt idx="13">
                  <c:v>Сылвенское </c:v>
                </c:pt>
                <c:pt idx="14">
                  <c:v>Юговское</c:v>
                </c:pt>
                <c:pt idx="15">
                  <c:v>Кукуштанское </c:v>
                </c:pt>
                <c:pt idx="16">
                  <c:v>Фроловское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146.62754164616268</c:v>
                </c:pt>
                <c:pt idx="1">
                  <c:v>141.40752005873406</c:v>
                </c:pt>
                <c:pt idx="2">
                  <c:v>138.02942421297982</c:v>
                </c:pt>
                <c:pt idx="3">
                  <c:v>136.25962242941878</c:v>
                </c:pt>
                <c:pt idx="4">
                  <c:v>128.66983112530565</c:v>
                </c:pt>
                <c:pt idx="5">
                  <c:v>122.05157847334711</c:v>
                </c:pt>
                <c:pt idx="6">
                  <c:v>120.36288041633669</c:v>
                </c:pt>
                <c:pt idx="7">
                  <c:v>111.47599222426683</c:v>
                </c:pt>
                <c:pt idx="8">
                  <c:v>110.52159345638385</c:v>
                </c:pt>
                <c:pt idx="9">
                  <c:v>104.36967066429912</c:v>
                </c:pt>
                <c:pt idx="10">
                  <c:v>104.19131884681585</c:v>
                </c:pt>
                <c:pt idx="11">
                  <c:v>82.324849446576337</c:v>
                </c:pt>
                <c:pt idx="12">
                  <c:v>80.013183852646563</c:v>
                </c:pt>
                <c:pt idx="13">
                  <c:v>68.381785496779216</c:v>
                </c:pt>
                <c:pt idx="14">
                  <c:v>63.310371290746971</c:v>
                </c:pt>
                <c:pt idx="15">
                  <c:v>50.870267073696994</c:v>
                </c:pt>
                <c:pt idx="16">
                  <c:v>9.6457178910407624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2021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1.9614417471848285E-2"/>
                  <c:y val="3.14635583126422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192324008421143E-2"/>
                  <c:y val="-2.71894854060143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6825814645302896E-2"/>
                  <c:y val="-3.49825471588427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5487829834624873E-2"/>
                  <c:y val="2.3143423340559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6882131247897571E-2"/>
                  <c:y val="3.33974519627018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5487829834624873E-2"/>
                  <c:y val="2.72450347894161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5487829834624873E-2"/>
                  <c:y val="3.5155008616613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4093638208864933E-2"/>
                  <c:y val="2.98227522523337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4093528421352178E-2"/>
                  <c:y val="2.2850174270042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7.6582279592784944E-3"/>
                  <c:y val="-7.618662525869218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Савинское </c:v>
                </c:pt>
                <c:pt idx="1">
                  <c:v>Пальниковское </c:v>
                </c:pt>
                <c:pt idx="2">
                  <c:v>Хохловское </c:v>
                </c:pt>
                <c:pt idx="3">
                  <c:v>Юго-Камское </c:v>
                </c:pt>
                <c:pt idx="4">
                  <c:v>Култаевское </c:v>
                </c:pt>
                <c:pt idx="5">
                  <c:v>Усть-Качкинское </c:v>
                </c:pt>
                <c:pt idx="6">
                  <c:v>Платошинское </c:v>
                </c:pt>
                <c:pt idx="7">
                  <c:v>Бершетское</c:v>
                </c:pt>
                <c:pt idx="8">
                  <c:v>Заболотское </c:v>
                </c:pt>
                <c:pt idx="9">
                  <c:v>Двуреченское </c:v>
                </c:pt>
                <c:pt idx="10">
                  <c:v>Гамовское </c:v>
                </c:pt>
                <c:pt idx="11">
                  <c:v>Лобановское </c:v>
                </c:pt>
                <c:pt idx="12">
                  <c:v>Кондратовское </c:v>
                </c:pt>
                <c:pt idx="13">
                  <c:v>Сылвенское </c:v>
                </c:pt>
                <c:pt idx="14">
                  <c:v>Юговское</c:v>
                </c:pt>
                <c:pt idx="15">
                  <c:v>Кукуштанское </c:v>
                </c:pt>
                <c:pt idx="16">
                  <c:v>Фроловское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38.891214439351401</c:v>
                </c:pt>
                <c:pt idx="1">
                  <c:v>59.613117170228449</c:v>
                </c:pt>
                <c:pt idx="2">
                  <c:v>89.551370061686626</c:v>
                </c:pt>
                <c:pt idx="3">
                  <c:v>36.531975961969678</c:v>
                </c:pt>
                <c:pt idx="4">
                  <c:v>54.789425822068416</c:v>
                </c:pt>
                <c:pt idx="5">
                  <c:v>62.417048579285058</c:v>
                </c:pt>
                <c:pt idx="6">
                  <c:v>39.531351602415235</c:v>
                </c:pt>
                <c:pt idx="7">
                  <c:v>47.80884883034178</c:v>
                </c:pt>
                <c:pt idx="8">
                  <c:v>43.800236266981692</c:v>
                </c:pt>
                <c:pt idx="9">
                  <c:v>37.554928571428569</c:v>
                </c:pt>
                <c:pt idx="10">
                  <c:v>44.802030647630318</c:v>
                </c:pt>
                <c:pt idx="11">
                  <c:v>42.1515624097499</c:v>
                </c:pt>
                <c:pt idx="12">
                  <c:v>40.479748670855486</c:v>
                </c:pt>
                <c:pt idx="13">
                  <c:v>36.485393182560806</c:v>
                </c:pt>
                <c:pt idx="14">
                  <c:v>21.559239140579788</c:v>
                </c:pt>
                <c:pt idx="15">
                  <c:v>19.723005422153367</c:v>
                </c:pt>
                <c:pt idx="16">
                  <c:v>4.0416666666666661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2021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84199304298488531"/>
                  <c:y val="-3.0352247683073975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Савинское </c:v>
                </c:pt>
                <c:pt idx="1">
                  <c:v>Пальниковское </c:v>
                </c:pt>
                <c:pt idx="2">
                  <c:v>Хохловское </c:v>
                </c:pt>
                <c:pt idx="3">
                  <c:v>Юго-Камское </c:v>
                </c:pt>
                <c:pt idx="4">
                  <c:v>Култаевское </c:v>
                </c:pt>
                <c:pt idx="5">
                  <c:v>Усть-Качкинское </c:v>
                </c:pt>
                <c:pt idx="6">
                  <c:v>Платошинское </c:v>
                </c:pt>
                <c:pt idx="7">
                  <c:v>Бершетское</c:v>
                </c:pt>
                <c:pt idx="8">
                  <c:v>Заболотское </c:v>
                </c:pt>
                <c:pt idx="9">
                  <c:v>Двуреченское </c:v>
                </c:pt>
                <c:pt idx="10">
                  <c:v>Гамовское </c:v>
                </c:pt>
                <c:pt idx="11">
                  <c:v>Лобановское </c:v>
                </c:pt>
                <c:pt idx="12">
                  <c:v>Кондратовское </c:v>
                </c:pt>
                <c:pt idx="13">
                  <c:v>Сылвенское </c:v>
                </c:pt>
                <c:pt idx="14">
                  <c:v>Юговское</c:v>
                </c:pt>
                <c:pt idx="15">
                  <c:v>Кукуштанское </c:v>
                </c:pt>
                <c:pt idx="16">
                  <c:v>Фроловское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40.421623158768867</c:v>
                </c:pt>
                <c:pt idx="1">
                  <c:v>40.421623158768867</c:v>
                </c:pt>
                <c:pt idx="2">
                  <c:v>40.421623158768867</c:v>
                </c:pt>
                <c:pt idx="3">
                  <c:v>40.421623158768867</c:v>
                </c:pt>
                <c:pt idx="4">
                  <c:v>40.421623158768867</c:v>
                </c:pt>
                <c:pt idx="5">
                  <c:v>40.421623158768867</c:v>
                </c:pt>
                <c:pt idx="6">
                  <c:v>40.421623158768867</c:v>
                </c:pt>
                <c:pt idx="7">
                  <c:v>40.421623158768867</c:v>
                </c:pt>
                <c:pt idx="8">
                  <c:v>40.421623158768867</c:v>
                </c:pt>
                <c:pt idx="9">
                  <c:v>40.421623158768867</c:v>
                </c:pt>
                <c:pt idx="10">
                  <c:v>40.421623158768867</c:v>
                </c:pt>
                <c:pt idx="11">
                  <c:v>40.421623158768867</c:v>
                </c:pt>
                <c:pt idx="12">
                  <c:v>40.421623158768867</c:v>
                </c:pt>
                <c:pt idx="13">
                  <c:v>40.421623158768867</c:v>
                </c:pt>
                <c:pt idx="14">
                  <c:v>40.421623158768867</c:v>
                </c:pt>
                <c:pt idx="15">
                  <c:v>40.421623158768867</c:v>
                </c:pt>
                <c:pt idx="16">
                  <c:v>40.421623158768867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529152"/>
        <c:axId val="47210880"/>
      </c:lineChart>
      <c:catAx>
        <c:axId val="465291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47210880"/>
        <c:crosses val="autoZero"/>
        <c:auto val="1"/>
        <c:lblAlgn val="ctr"/>
        <c:lblOffset val="100"/>
        <c:noMultiLvlLbl val="0"/>
      </c:catAx>
      <c:valAx>
        <c:axId val="47210880"/>
        <c:scaling>
          <c:orientation val="minMax"/>
          <c:max val="16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4.8800549464544339E-2"/>
              <c:y val="4.1016114488571041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6529152"/>
        <c:crosses val="autoZero"/>
        <c:crossBetween val="between"/>
        <c:majorUnit val="20"/>
        <c:minorUnit val="4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0742126843787387"/>
          <c:w val="0.61593649187616317"/>
          <c:h val="0.17043002973829782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195035355271373E-2"/>
          <c:y val="2.692191177724439E-2"/>
          <c:w val="0.92666203534825642"/>
          <c:h val="0.5592760365127389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2020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4.1780513212629558E-3"/>
                  <c:y val="-1.7872691148011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6907755361163916E-3"/>
                  <c:y val="-1.57051348299801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8812748591751838E-3"/>
                  <c:y val="-2.0626907087842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2603242302862799E-3"/>
                  <c:y val="-2.22675516673857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9377038715425143E-3"/>
                  <c:y val="-3.810300147528827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0558436399845469E-2"/>
                  <c:y val="-2.6369164819488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7756768472620492E-2"/>
                  <c:y val="-2.8830131847761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7756768472620492E-2"/>
                  <c:y val="-2.3908197791214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6317102058065488E-2"/>
                  <c:y val="-2.3908197791214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4894587451684639E-2"/>
                  <c:y val="-3.22283312190118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3372565817625724E-2"/>
                  <c:y val="-2.8830129985557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507684861069216E-2"/>
                  <c:y val="-2.26777128122715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2712933961403829E-2"/>
                  <c:y val="-2.63691631162428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5245426262512889E-3"/>
                  <c:y val="-1.84574130006226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Пальниковское </c:v>
                </c:pt>
                <c:pt idx="2">
                  <c:v>Юговское</c:v>
                </c:pt>
                <c:pt idx="3">
                  <c:v>Юго-Камское </c:v>
                </c:pt>
                <c:pt idx="4">
                  <c:v>Кукуштанское </c:v>
                </c:pt>
                <c:pt idx="5">
                  <c:v>Двуреченское </c:v>
                </c:pt>
                <c:pt idx="6">
                  <c:v>Савинское </c:v>
                </c:pt>
                <c:pt idx="7">
                  <c:v>Гамовское </c:v>
                </c:pt>
                <c:pt idx="8">
                  <c:v>Заболотское </c:v>
                </c:pt>
                <c:pt idx="9">
                  <c:v>Платошинское </c:v>
                </c:pt>
                <c:pt idx="10">
                  <c:v>Лобановское </c:v>
                </c:pt>
                <c:pt idx="11">
                  <c:v>Култаевское </c:v>
                </c:pt>
                <c:pt idx="12">
                  <c:v>Кондратовское </c:v>
                </c:pt>
                <c:pt idx="13">
                  <c:v>Фроловское </c:v>
                </c:pt>
                <c:pt idx="14">
                  <c:v>Сылвенское </c:v>
                </c:pt>
                <c:pt idx="15">
                  <c:v>Бершетское</c:v>
                </c:pt>
                <c:pt idx="16">
                  <c:v>Усть-Качкинское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4950.0703234880448</c:v>
                </c:pt>
                <c:pt idx="1">
                  <c:v>1047.8003939592909</c:v>
                </c:pt>
                <c:pt idx="2">
                  <c:v>245.62397334929921</c:v>
                </c:pt>
                <c:pt idx="3">
                  <c:v>244.09331986361917</c:v>
                </c:pt>
                <c:pt idx="4">
                  <c:v>242.03275988983083</c:v>
                </c:pt>
                <c:pt idx="5">
                  <c:v>138.50079731032008</c:v>
                </c:pt>
                <c:pt idx="6">
                  <c:v>136.08935728356963</c:v>
                </c:pt>
                <c:pt idx="7">
                  <c:v>126.03220899782033</c:v>
                </c:pt>
                <c:pt idx="8">
                  <c:v>124.31619447359219</c:v>
                </c:pt>
                <c:pt idx="9">
                  <c:v>119.53850389168356</c:v>
                </c:pt>
                <c:pt idx="10">
                  <c:v>117.82162538797745</c:v>
                </c:pt>
                <c:pt idx="11">
                  <c:v>105.13667367557309</c:v>
                </c:pt>
                <c:pt idx="12">
                  <c:v>104.91622530826064</c:v>
                </c:pt>
                <c:pt idx="13">
                  <c:v>92.280881975272408</c:v>
                </c:pt>
                <c:pt idx="14">
                  <c:v>87.987913142487102</c:v>
                </c:pt>
                <c:pt idx="15">
                  <c:v>85.311861424219231</c:v>
                </c:pt>
                <c:pt idx="16">
                  <c:v>36.450758543781802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2021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7699566126282858E-2"/>
                  <c:y val="-2.4728518536700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6614031555674051E-3"/>
                  <c:y val="-8.732233886157351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7352609899826166E-3"/>
                  <c:y val="-3.01775254945832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178337179855913E-3"/>
                  <c:y val="5.8456037184498875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428633560851051E-2"/>
                  <c:y val="-2.80098076957857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5446237539722118E-2"/>
                  <c:y val="2.51942290649876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8976731461281069E-4"/>
                  <c:y val="1.08385889939877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5.9578718090815344E-3"/>
                  <c:y val="6.736977545130644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0450608720966939E-2"/>
                  <c:y val="-9.669468250297845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4.3550688165103508E-3"/>
                  <c:y val="8.904695343928193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4543941551563277E-2"/>
                  <c:y val="2.81822691535566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4.8351424557883632E-2"/>
                  <c:y val="-1.759494423100275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5547178067104867E-2"/>
                  <c:y val="2.61314634291280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Пальниковское </c:v>
                </c:pt>
                <c:pt idx="2">
                  <c:v>Юговское</c:v>
                </c:pt>
                <c:pt idx="3">
                  <c:v>Юго-Камское </c:v>
                </c:pt>
                <c:pt idx="4">
                  <c:v>Кукуштанское </c:v>
                </c:pt>
                <c:pt idx="5">
                  <c:v>Двуреченское </c:v>
                </c:pt>
                <c:pt idx="6">
                  <c:v>Савинское </c:v>
                </c:pt>
                <c:pt idx="7">
                  <c:v>Гамовское </c:v>
                </c:pt>
                <c:pt idx="8">
                  <c:v>Заболотское </c:v>
                </c:pt>
                <c:pt idx="9">
                  <c:v>Платошинское </c:v>
                </c:pt>
                <c:pt idx="10">
                  <c:v>Лобановское </c:v>
                </c:pt>
                <c:pt idx="11">
                  <c:v>Култаевское </c:v>
                </c:pt>
                <c:pt idx="12">
                  <c:v>Кондратовское </c:v>
                </c:pt>
                <c:pt idx="13">
                  <c:v>Фроловское </c:v>
                </c:pt>
                <c:pt idx="14">
                  <c:v>Сылвенское </c:v>
                </c:pt>
                <c:pt idx="15">
                  <c:v>Бершетское</c:v>
                </c:pt>
                <c:pt idx="16">
                  <c:v>Усть-Качкинское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102.33881285620127</c:v>
                </c:pt>
                <c:pt idx="1">
                  <c:v>112.63410502540938</c:v>
                </c:pt>
                <c:pt idx="2">
                  <c:v>45.29939212738428</c:v>
                </c:pt>
                <c:pt idx="3">
                  <c:v>19.689526879913217</c:v>
                </c:pt>
                <c:pt idx="4">
                  <c:v>69.67114712076615</c:v>
                </c:pt>
                <c:pt idx="5">
                  <c:v>36.383833292464743</c:v>
                </c:pt>
                <c:pt idx="6">
                  <c:v>76.349797741308493</c:v>
                </c:pt>
                <c:pt idx="7">
                  <c:v>27.387812266790252</c:v>
                </c:pt>
                <c:pt idx="8">
                  <c:v>86.254428966655354</c:v>
                </c:pt>
                <c:pt idx="9">
                  <c:v>31.784712540800609</c:v>
                </c:pt>
                <c:pt idx="10">
                  <c:v>323.20590790616859</c:v>
                </c:pt>
                <c:pt idx="11">
                  <c:v>4.941955419081224</c:v>
                </c:pt>
                <c:pt idx="12">
                  <c:v>55.655990518770224</c:v>
                </c:pt>
                <c:pt idx="13">
                  <c:v>71.093838326738265</c:v>
                </c:pt>
                <c:pt idx="14">
                  <c:v>30.018034229061236</c:v>
                </c:pt>
                <c:pt idx="15">
                  <c:v>64.949706530514277</c:v>
                </c:pt>
                <c:pt idx="16">
                  <c:v>28.526363636363637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 2021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83264875607668731"/>
                  <c:y val="-3.6504503375593925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Пальниковское </c:v>
                </c:pt>
                <c:pt idx="2">
                  <c:v>Юговское</c:v>
                </c:pt>
                <c:pt idx="3">
                  <c:v>Юго-Камское </c:v>
                </c:pt>
                <c:pt idx="4">
                  <c:v>Кукуштанское </c:v>
                </c:pt>
                <c:pt idx="5">
                  <c:v>Двуреченское </c:v>
                </c:pt>
                <c:pt idx="6">
                  <c:v>Савинское </c:v>
                </c:pt>
                <c:pt idx="7">
                  <c:v>Гамовское </c:v>
                </c:pt>
                <c:pt idx="8">
                  <c:v>Заболотское </c:v>
                </c:pt>
                <c:pt idx="9">
                  <c:v>Платошинское </c:v>
                </c:pt>
                <c:pt idx="10">
                  <c:v>Лобановское </c:v>
                </c:pt>
                <c:pt idx="11">
                  <c:v>Култаевское </c:v>
                </c:pt>
                <c:pt idx="12">
                  <c:v>Кондратовское </c:v>
                </c:pt>
                <c:pt idx="13">
                  <c:v>Фроловское </c:v>
                </c:pt>
                <c:pt idx="14">
                  <c:v>Сылвенское </c:v>
                </c:pt>
                <c:pt idx="15">
                  <c:v>Бершетское</c:v>
                </c:pt>
                <c:pt idx="16">
                  <c:v>Усть-Качкинское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41.810097622939978</c:v>
                </c:pt>
                <c:pt idx="1">
                  <c:v>41.810097622939978</c:v>
                </c:pt>
                <c:pt idx="2">
                  <c:v>41.810097622939978</c:v>
                </c:pt>
                <c:pt idx="3">
                  <c:v>41.810097622939978</c:v>
                </c:pt>
                <c:pt idx="4">
                  <c:v>41.810097622939978</c:v>
                </c:pt>
                <c:pt idx="5">
                  <c:v>41.810097622939978</c:v>
                </c:pt>
                <c:pt idx="6">
                  <c:v>41.810097622939978</c:v>
                </c:pt>
                <c:pt idx="7">
                  <c:v>41.810097622939978</c:v>
                </c:pt>
                <c:pt idx="8">
                  <c:v>41.810097622939978</c:v>
                </c:pt>
                <c:pt idx="9">
                  <c:v>41.810097622939978</c:v>
                </c:pt>
                <c:pt idx="10">
                  <c:v>41.810097622939978</c:v>
                </c:pt>
                <c:pt idx="11">
                  <c:v>41.810097622939978</c:v>
                </c:pt>
                <c:pt idx="12">
                  <c:v>41.810097622939978</c:v>
                </c:pt>
                <c:pt idx="13">
                  <c:v>41.810097622939978</c:v>
                </c:pt>
                <c:pt idx="14">
                  <c:v>41.810097622939978</c:v>
                </c:pt>
                <c:pt idx="15">
                  <c:v>41.810097622939978</c:v>
                </c:pt>
                <c:pt idx="16">
                  <c:v>41.810097622939978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355776"/>
        <c:axId val="47357312"/>
      </c:lineChart>
      <c:catAx>
        <c:axId val="47355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47357312"/>
        <c:crosses val="autoZero"/>
        <c:auto val="1"/>
        <c:lblAlgn val="ctr"/>
        <c:lblOffset val="100"/>
        <c:noMultiLvlLbl val="0"/>
      </c:catAx>
      <c:valAx>
        <c:axId val="47357312"/>
        <c:scaling>
          <c:orientation val="minMax"/>
          <c:max val="3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5.6729120046579165E-2"/>
              <c:y val="3.6572163816423497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7355776"/>
        <c:crosses val="autoZero"/>
        <c:crossBetween val="between"/>
        <c:majorUnit val="5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2.8793328291100095E-3"/>
          <c:y val="0.80988223530718806"/>
          <c:w val="0.55943469271078128"/>
          <c:h val="0.17617228576669774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66424519139447E-2"/>
          <c:y val="0.12889023312655182"/>
          <c:w val="0.91624786788396062"/>
          <c:h val="0.635871369589425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01.01.2021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Двуреченское </c:v>
                </c:pt>
                <c:pt idx="2">
                  <c:v>Кукуштанское </c:v>
                </c:pt>
                <c:pt idx="3">
                  <c:v>Сылвенское </c:v>
                </c:pt>
                <c:pt idx="4">
                  <c:v>Савинское </c:v>
                </c:pt>
                <c:pt idx="5">
                  <c:v>Фроловское </c:v>
                </c:pt>
                <c:pt idx="6">
                  <c:v>Лобановское </c:v>
                </c:pt>
                <c:pt idx="7">
                  <c:v>Юго-Камское </c:v>
                </c:pt>
                <c:pt idx="8">
                  <c:v>Усть-Качкинское </c:v>
                </c:pt>
                <c:pt idx="9">
                  <c:v>Кондратовское </c:v>
                </c:pt>
                <c:pt idx="10">
                  <c:v>Заболотское </c:v>
                </c:pt>
                <c:pt idx="11">
                  <c:v>Бершетское </c:v>
                </c:pt>
                <c:pt idx="12">
                  <c:v>Юговское</c:v>
                </c:pt>
                <c:pt idx="13">
                  <c:v>Гамовское </c:v>
                </c:pt>
                <c:pt idx="14">
                  <c:v>Хохловское </c:v>
                </c:pt>
                <c:pt idx="15">
                  <c:v>Платошинское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35722</c:v>
                </c:pt>
                <c:pt idx="1">
                  <c:v>8087</c:v>
                </c:pt>
                <c:pt idx="2">
                  <c:v>7365</c:v>
                </c:pt>
                <c:pt idx="3">
                  <c:v>8509</c:v>
                </c:pt>
                <c:pt idx="4">
                  <c:v>6912</c:v>
                </c:pt>
                <c:pt idx="5">
                  <c:v>5741</c:v>
                </c:pt>
                <c:pt idx="6">
                  <c:v>5460</c:v>
                </c:pt>
                <c:pt idx="7">
                  <c:v>6246</c:v>
                </c:pt>
                <c:pt idx="8">
                  <c:v>6648</c:v>
                </c:pt>
                <c:pt idx="9">
                  <c:v>6960</c:v>
                </c:pt>
                <c:pt idx="10">
                  <c:v>5272</c:v>
                </c:pt>
                <c:pt idx="11">
                  <c:v>2009</c:v>
                </c:pt>
                <c:pt idx="12">
                  <c:v>17227</c:v>
                </c:pt>
                <c:pt idx="13">
                  <c:v>2250</c:v>
                </c:pt>
                <c:pt idx="14">
                  <c:v>1394</c:v>
                </c:pt>
                <c:pt idx="15">
                  <c:v>756</c:v>
                </c:pt>
                <c:pt idx="16">
                  <c:v>410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F1D-4EDD-8B65-35A205FBF69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01.10.2021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FF00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00FF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F1D-4EDD-8B65-35A205FBF69E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BF1D-4EDD-8B65-35A205FBF69E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BF1D-4EDD-8B65-35A205FBF69E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BF1D-4EDD-8B65-35A205FBF69E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BF1D-4EDD-8B65-35A205FBF69E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BF1D-4EDD-8B65-35A205FBF69E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BF1D-4EDD-8B65-35A205FBF69E}"/>
              </c:ext>
            </c:extLst>
          </c:dPt>
          <c:dPt>
            <c:idx val="1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BF1D-4EDD-8B65-35A205FBF69E}"/>
              </c:ext>
            </c:extLst>
          </c:dPt>
          <c:dPt>
            <c:idx val="1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BF1D-4EDD-8B65-35A205FBF69E}"/>
              </c:ext>
            </c:extLst>
          </c:dPt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0-BF1D-4EDD-8B65-35A205FBF6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Двуреченское </c:v>
                </c:pt>
                <c:pt idx="2">
                  <c:v>Кукуштанское </c:v>
                </c:pt>
                <c:pt idx="3">
                  <c:v>Сылвенское </c:v>
                </c:pt>
                <c:pt idx="4">
                  <c:v>Савинское </c:v>
                </c:pt>
                <c:pt idx="5">
                  <c:v>Фроловское </c:v>
                </c:pt>
                <c:pt idx="6">
                  <c:v>Лобановское </c:v>
                </c:pt>
                <c:pt idx="7">
                  <c:v>Юго-Камское </c:v>
                </c:pt>
                <c:pt idx="8">
                  <c:v>Усть-Качкинское </c:v>
                </c:pt>
                <c:pt idx="9">
                  <c:v>Кондратовское </c:v>
                </c:pt>
                <c:pt idx="10">
                  <c:v>Заболотское </c:v>
                </c:pt>
                <c:pt idx="11">
                  <c:v>Бершетское </c:v>
                </c:pt>
                <c:pt idx="12">
                  <c:v>Юговское</c:v>
                </c:pt>
                <c:pt idx="13">
                  <c:v>Гамовское </c:v>
                </c:pt>
                <c:pt idx="14">
                  <c:v>Хохловское </c:v>
                </c:pt>
                <c:pt idx="15">
                  <c:v>Платошинское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22692</c:v>
                </c:pt>
                <c:pt idx="1">
                  <c:v>10107</c:v>
                </c:pt>
                <c:pt idx="2">
                  <c:v>4907</c:v>
                </c:pt>
                <c:pt idx="3">
                  <c:v>4077</c:v>
                </c:pt>
                <c:pt idx="4">
                  <c:v>3701</c:v>
                </c:pt>
                <c:pt idx="5">
                  <c:v>3260</c:v>
                </c:pt>
                <c:pt idx="6">
                  <c:v>3117</c:v>
                </c:pt>
                <c:pt idx="7">
                  <c:v>3037</c:v>
                </c:pt>
                <c:pt idx="8">
                  <c:v>2789</c:v>
                </c:pt>
                <c:pt idx="9">
                  <c:v>2380</c:v>
                </c:pt>
                <c:pt idx="10">
                  <c:v>2235</c:v>
                </c:pt>
                <c:pt idx="11">
                  <c:v>1396</c:v>
                </c:pt>
                <c:pt idx="12">
                  <c:v>1177</c:v>
                </c:pt>
                <c:pt idx="13">
                  <c:v>1048</c:v>
                </c:pt>
                <c:pt idx="14">
                  <c:v>734</c:v>
                </c:pt>
                <c:pt idx="15">
                  <c:v>271</c:v>
                </c:pt>
                <c:pt idx="16">
                  <c:v>254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BF1D-4EDD-8B65-35A205FBF6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143084928"/>
        <c:axId val="143099008"/>
      </c:barChart>
      <c:catAx>
        <c:axId val="143084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43099008"/>
        <c:crosses val="autoZero"/>
        <c:auto val="1"/>
        <c:lblAlgn val="ctr"/>
        <c:lblOffset val="100"/>
        <c:noMultiLvlLbl val="0"/>
      </c:catAx>
      <c:valAx>
        <c:axId val="143099008"/>
        <c:scaling>
          <c:orientation val="minMax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тыс. руб.</a:t>
                </a:r>
              </a:p>
            </c:rich>
          </c:tx>
          <c:layout>
            <c:manualLayout>
              <c:xMode val="edge"/>
              <c:yMode val="edge"/>
              <c:x val="0"/>
              <c:y val="3.4009141103184919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30849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3827251721134928"/>
          <c:y val="8.0195869709567158E-2"/>
          <c:w val="0.37975260813314643"/>
          <c:h val="5.1956436364951696E-2"/>
        </c:manualLayout>
      </c:layout>
      <c:overlay val="0"/>
      <c:txPr>
        <a:bodyPr/>
        <a:lstStyle/>
        <a:p>
          <a:pPr>
            <a:defRPr sz="16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66424519139447E-2"/>
          <c:y val="0.13620787715506361"/>
          <c:w val="0.9281883106178167"/>
          <c:h val="0.635246967508660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01.01.2021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Двуреченское </c:v>
                </c:pt>
                <c:pt idx="2">
                  <c:v>Кукуштанское </c:v>
                </c:pt>
                <c:pt idx="3">
                  <c:v>Савинское </c:v>
                </c:pt>
                <c:pt idx="4">
                  <c:v>Юго-Камское </c:v>
                </c:pt>
                <c:pt idx="5">
                  <c:v>Фроловское </c:v>
                </c:pt>
                <c:pt idx="6">
                  <c:v>Усть-Качкинское </c:v>
                </c:pt>
                <c:pt idx="7">
                  <c:v>Лобановское </c:v>
                </c:pt>
                <c:pt idx="8">
                  <c:v>Заболотское </c:v>
                </c:pt>
                <c:pt idx="9">
                  <c:v>Сылвенское </c:v>
                </c:pt>
                <c:pt idx="10">
                  <c:v>Юговское</c:v>
                </c:pt>
                <c:pt idx="11">
                  <c:v>Бершетское </c:v>
                </c:pt>
                <c:pt idx="12">
                  <c:v>Кондратовское </c:v>
                </c:pt>
                <c:pt idx="13">
                  <c:v>Хохловское </c:v>
                </c:pt>
                <c:pt idx="14">
                  <c:v>Гамовское </c:v>
                </c:pt>
                <c:pt idx="15">
                  <c:v>Платошинское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32615</c:v>
                </c:pt>
                <c:pt idx="1">
                  <c:v>6218</c:v>
                </c:pt>
                <c:pt idx="2">
                  <c:v>5833</c:v>
                </c:pt>
                <c:pt idx="3">
                  <c:v>4969</c:v>
                </c:pt>
                <c:pt idx="4">
                  <c:v>5416</c:v>
                </c:pt>
                <c:pt idx="5">
                  <c:v>4121</c:v>
                </c:pt>
                <c:pt idx="6">
                  <c:v>5456</c:v>
                </c:pt>
                <c:pt idx="7">
                  <c:v>3119</c:v>
                </c:pt>
                <c:pt idx="8">
                  <c:v>4965</c:v>
                </c:pt>
                <c:pt idx="9">
                  <c:v>5618</c:v>
                </c:pt>
                <c:pt idx="10">
                  <c:v>16867</c:v>
                </c:pt>
                <c:pt idx="11">
                  <c:v>1338</c:v>
                </c:pt>
                <c:pt idx="12">
                  <c:v>3710</c:v>
                </c:pt>
                <c:pt idx="13">
                  <c:v>1132</c:v>
                </c:pt>
                <c:pt idx="14">
                  <c:v>863</c:v>
                </c:pt>
                <c:pt idx="15">
                  <c:v>642</c:v>
                </c:pt>
                <c:pt idx="16">
                  <c:v>317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F95-4EEF-8CD1-74415C45B5D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01.10.2021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FF00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00FF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F95-4EEF-8CD1-74415C45B5DD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4F95-4EEF-8CD1-74415C45B5DD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4F95-4EEF-8CD1-74415C45B5DD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4F95-4EEF-8CD1-74415C45B5DD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4F95-4EEF-8CD1-74415C45B5DD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4F95-4EEF-8CD1-74415C45B5DD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4F95-4EEF-8CD1-74415C45B5DD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4F95-4EEF-8CD1-74415C45B5DD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4F95-4EEF-8CD1-74415C45B5DD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4F95-4EEF-8CD1-74415C45B5DD}"/>
              </c:ext>
            </c:extLst>
          </c:dPt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4F95-4EEF-8CD1-74415C45B5DD}"/>
              </c:ext>
            </c:extLst>
          </c:dPt>
          <c:dPt>
            <c:idx val="1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2-4F95-4EEF-8CD1-74415C45B5DD}"/>
              </c:ext>
            </c:extLst>
          </c:dPt>
          <c:dPt>
            <c:idx val="1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4F95-4EEF-8CD1-74415C45B5DD}"/>
              </c:ext>
            </c:extLst>
          </c:dPt>
          <c:dPt>
            <c:idx val="1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5-4F95-4EEF-8CD1-74415C45B5DD}"/>
              </c:ext>
            </c:extLst>
          </c:dPt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6-4F95-4EEF-8CD1-74415C45B5D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Двуреченское </c:v>
                </c:pt>
                <c:pt idx="2">
                  <c:v>Кукуштанское </c:v>
                </c:pt>
                <c:pt idx="3">
                  <c:v>Савинское </c:v>
                </c:pt>
                <c:pt idx="4">
                  <c:v>Юго-Камское </c:v>
                </c:pt>
                <c:pt idx="5">
                  <c:v>Фроловское </c:v>
                </c:pt>
                <c:pt idx="6">
                  <c:v>Усть-Качкинское </c:v>
                </c:pt>
                <c:pt idx="7">
                  <c:v>Лобановское </c:v>
                </c:pt>
                <c:pt idx="8">
                  <c:v>Заболотское </c:v>
                </c:pt>
                <c:pt idx="9">
                  <c:v>Сылвенское </c:v>
                </c:pt>
                <c:pt idx="10">
                  <c:v>Юговское</c:v>
                </c:pt>
                <c:pt idx="11">
                  <c:v>Бершетское </c:v>
                </c:pt>
                <c:pt idx="12">
                  <c:v>Кондратовское </c:v>
                </c:pt>
                <c:pt idx="13">
                  <c:v>Хохловское </c:v>
                </c:pt>
                <c:pt idx="14">
                  <c:v>Гамовское </c:v>
                </c:pt>
                <c:pt idx="15">
                  <c:v>Платошинское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21021</c:v>
                </c:pt>
                <c:pt idx="1">
                  <c:v>9238</c:v>
                </c:pt>
                <c:pt idx="2">
                  <c:v>3979</c:v>
                </c:pt>
                <c:pt idx="3">
                  <c:v>3209</c:v>
                </c:pt>
                <c:pt idx="4">
                  <c:v>2649</c:v>
                </c:pt>
                <c:pt idx="5">
                  <c:v>2505</c:v>
                </c:pt>
                <c:pt idx="6">
                  <c:v>2444</c:v>
                </c:pt>
                <c:pt idx="7">
                  <c:v>2288</c:v>
                </c:pt>
                <c:pt idx="8">
                  <c:v>2018</c:v>
                </c:pt>
                <c:pt idx="9">
                  <c:v>1905</c:v>
                </c:pt>
                <c:pt idx="10">
                  <c:v>1057</c:v>
                </c:pt>
                <c:pt idx="11">
                  <c:v>1033</c:v>
                </c:pt>
                <c:pt idx="12">
                  <c:v>977</c:v>
                </c:pt>
                <c:pt idx="13">
                  <c:v>593</c:v>
                </c:pt>
                <c:pt idx="14">
                  <c:v>491</c:v>
                </c:pt>
                <c:pt idx="15">
                  <c:v>192</c:v>
                </c:pt>
                <c:pt idx="16">
                  <c:v>190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7-4F95-4EEF-8CD1-74415C45B5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42450688"/>
        <c:axId val="142452224"/>
      </c:barChart>
      <c:catAx>
        <c:axId val="142450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i="0" baseline="0">
                <a:latin typeface="Calibri" panose="020F0502020204030204" pitchFamily="34" charset="0"/>
              </a:defRPr>
            </a:pPr>
            <a:endParaRPr lang="ru-RU"/>
          </a:p>
        </c:txPr>
        <c:crossAx val="142452224"/>
        <c:crosses val="autoZero"/>
        <c:auto val="1"/>
        <c:lblAlgn val="ctr"/>
        <c:lblOffset val="100"/>
        <c:noMultiLvlLbl val="0"/>
      </c:catAx>
      <c:valAx>
        <c:axId val="14245222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тыс. руб.</a:t>
                </a:r>
              </a:p>
            </c:rich>
          </c:tx>
          <c:layout>
            <c:manualLayout>
              <c:xMode val="edge"/>
              <c:yMode val="edge"/>
              <c:x val="0"/>
              <c:y val="3.3263349526820252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2450688"/>
        <c:crosses val="autoZero"/>
        <c:crossBetween val="between"/>
        <c:majorUnit val="5000"/>
        <c:minorUnit val="1000"/>
      </c:valAx>
    </c:plotArea>
    <c:legend>
      <c:legendPos val="b"/>
      <c:layout>
        <c:manualLayout>
          <c:xMode val="edge"/>
          <c:yMode val="edge"/>
          <c:x val="0.52262685418466048"/>
          <c:y val="0.10149629839108786"/>
          <c:w val="0.37975260813314643"/>
          <c:h val="5.077560826574825E-2"/>
        </c:manualLayout>
      </c:layout>
      <c:overlay val="0"/>
      <c:txPr>
        <a:bodyPr/>
        <a:lstStyle/>
        <a:p>
          <a:pPr>
            <a:defRPr sz="16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68FBA-14B9-4127-BE0E-D938A5279408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52467-BA99-4BB5-8AF3-80FED26BCA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738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26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/>
              <a:t>	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858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54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31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25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40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81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9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427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099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51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865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160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3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3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357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495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395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1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21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42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109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3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5979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893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40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282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52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35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99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4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4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89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92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047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1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29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613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3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87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8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8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15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3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3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3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122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13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rgbClr val="F14124"/>
                </a:solidFill>
              </a:rPr>
              <a:t>Исполнение бюджетов сельских поселений Пермского муниципального района </a:t>
            </a:r>
          </a:p>
          <a:p>
            <a:pPr algn="ctr"/>
            <a:r>
              <a:rPr lang="ru-RU" altLang="ru-RU" sz="4000" b="1" dirty="0" smtClean="0">
                <a:solidFill>
                  <a:srgbClr val="F14124"/>
                </a:solidFill>
              </a:rPr>
              <a:t>по состоянию на 01.10.2021 года</a:t>
            </a:r>
            <a:endParaRPr lang="ru-RU" altLang="ru-RU" sz="4000" b="1" dirty="0">
              <a:solidFill>
                <a:srgbClr val="F14124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18880" y="5517230"/>
            <a:ext cx="48245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600" dirty="0">
                <a:solidFill>
                  <a:prstClr val="black"/>
                </a:solidFill>
              </a:rPr>
              <a:t>Докладчик:   </a:t>
            </a:r>
            <a:r>
              <a:rPr lang="ru-RU" altLang="ru-RU" sz="1600" dirty="0" smtClean="0">
                <a:solidFill>
                  <a:prstClr val="black"/>
                </a:solidFill>
              </a:rPr>
              <a:t>Заместитель </a:t>
            </a:r>
            <a:r>
              <a:rPr lang="ru-RU" altLang="ru-RU" sz="1600" dirty="0">
                <a:solidFill>
                  <a:prstClr val="black"/>
                </a:solidFill>
              </a:rPr>
              <a:t>главы администрации муниципального района по экономическому развитию, начальник ФЭУ   </a:t>
            </a:r>
          </a:p>
          <a:p>
            <a:r>
              <a:rPr lang="ru-RU" altLang="ru-RU" sz="1600" dirty="0">
                <a:solidFill>
                  <a:prstClr val="black"/>
                </a:solidFill>
              </a:rPr>
              <a:t>Гладких Татьяна Николаевна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56981" cy="1257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2430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927174294"/>
              </p:ext>
            </p:extLst>
          </p:nvPr>
        </p:nvGraphicFramePr>
        <p:xfrm>
          <a:off x="107504" y="404664"/>
          <a:ext cx="8928992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3"/>
          <p:cNvSpPr txBox="1">
            <a:spLocks/>
          </p:cNvSpPr>
          <p:nvPr/>
        </p:nvSpPr>
        <p:spPr>
          <a:xfrm>
            <a:off x="179512" y="31965"/>
            <a:ext cx="8784976" cy="28803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Clr>
                <a:srgbClr val="F14124">
                  <a:lumMod val="75000"/>
                </a:srgbClr>
              </a:buClr>
              <a:buFont typeface="Georgia" pitchFamily="18" charset="0"/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недоимки по земельному налогу  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</a:p>
        </p:txBody>
      </p:sp>
    </p:spTree>
    <p:extLst>
      <p:ext uri="{BB962C8B-B14F-4D97-AF65-F5344CB8AC3E}">
        <p14:creationId xmlns:p14="http://schemas.microsoft.com/office/powerpoint/2010/main" val="2440204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недоимки  по налогу на имущество физических лиц </a:t>
            </a:r>
            <a:b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087967232"/>
              </p:ext>
            </p:extLst>
          </p:nvPr>
        </p:nvGraphicFramePr>
        <p:xfrm>
          <a:off x="107504" y="548680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63807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188640"/>
            <a:ext cx="885698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«Почта России»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вручению писем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«Налог-Сервис» адресатам по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состоянию на 22.10.2021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30512451"/>
              </p:ext>
            </p:extLst>
          </p:nvPr>
        </p:nvGraphicFramePr>
        <p:xfrm>
          <a:off x="395536" y="1124744"/>
          <a:ext cx="8424936" cy="5431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34"/>
                <a:gridCol w="2106234"/>
                <a:gridCol w="2106234"/>
                <a:gridCol w="2106234"/>
              </a:tblGrid>
              <a:tr h="3224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Наименование сельского поселения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Поступило писем,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Вручено писем,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Доля врученных писем, %</a:t>
                      </a:r>
                    </a:p>
                  </a:txBody>
                  <a:tcPr marL="9525" marR="9525" marT="9525" marB="0" anchor="ctr"/>
                </a:tc>
              </a:tr>
              <a:tr h="2741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Сылвенское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4 329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2 974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68,7</a:t>
                      </a:r>
                    </a:p>
                  </a:txBody>
                  <a:tcPr marL="9525" marR="9525" marT="9525" marB="0" anchor="b"/>
                </a:tc>
              </a:tr>
              <a:tr h="2741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Бершетское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65,6</a:t>
                      </a:r>
                    </a:p>
                  </a:txBody>
                  <a:tcPr marL="9525" marR="9525" marT="9525" marB="0" anchor="b"/>
                </a:tc>
              </a:tr>
              <a:tr h="2741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Двуреченское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1 492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56,6</a:t>
                      </a:r>
                    </a:p>
                  </a:txBody>
                  <a:tcPr marL="9525" marR="9525" marT="9525" marB="0" anchor="b"/>
                </a:tc>
              </a:tr>
              <a:tr h="2741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Савинское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51,4</a:t>
                      </a:r>
                    </a:p>
                  </a:txBody>
                  <a:tcPr marL="9525" marR="9525" marT="9525" marB="0" anchor="b"/>
                </a:tc>
              </a:tr>
              <a:tr h="2741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Лобановское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45,4</a:t>
                      </a:r>
                    </a:p>
                  </a:txBody>
                  <a:tcPr marL="9525" marR="9525" marT="9525" marB="0" anchor="b"/>
                </a:tc>
              </a:tr>
              <a:tr h="2741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Хохловское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42,6</a:t>
                      </a:r>
                    </a:p>
                  </a:txBody>
                  <a:tcPr marL="9525" marR="9525" marT="9525" marB="0" anchor="b"/>
                </a:tc>
              </a:tr>
              <a:tr h="2741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Усть-Качкинское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33,5</a:t>
                      </a:r>
                    </a:p>
                  </a:txBody>
                  <a:tcPr marL="9525" marR="9525" marT="9525" marB="0" anchor="b"/>
                </a:tc>
              </a:tr>
              <a:tr h="2741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Юговское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32,7</a:t>
                      </a:r>
                    </a:p>
                  </a:txBody>
                  <a:tcPr marL="9525" marR="9525" marT="9525" marB="0" anchor="b"/>
                </a:tc>
              </a:tr>
              <a:tr h="2741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Заболотское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30,5</a:t>
                      </a:r>
                    </a:p>
                  </a:txBody>
                  <a:tcPr marL="9525" marR="9525" marT="9525" marB="0" anchor="b"/>
                </a:tc>
              </a:tr>
              <a:tr h="2741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Фроловское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21,9</a:t>
                      </a:r>
                    </a:p>
                  </a:txBody>
                  <a:tcPr marL="9525" marR="9525" marT="9525" marB="0" anchor="b"/>
                </a:tc>
              </a:tr>
              <a:tr h="2741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Кондратовское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18,9</a:t>
                      </a:r>
                    </a:p>
                  </a:txBody>
                  <a:tcPr marL="9525" marR="9525" marT="9525" marB="0" anchor="b"/>
                </a:tc>
              </a:tr>
              <a:tr h="2741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Юго-Камское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3 323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</a:t>
                      </a:r>
                    </a:p>
                  </a:txBody>
                  <a:tcPr marL="9525" marR="9525" marT="9525" marB="0" anchor="b"/>
                </a:tc>
              </a:tr>
              <a:tr h="2741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Гамовское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14,1</a:t>
                      </a:r>
                    </a:p>
                  </a:txBody>
                  <a:tcPr marL="9525" marR="9525" marT="9525" marB="0" anchor="b"/>
                </a:tc>
              </a:tr>
              <a:tr h="2741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Култаевское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2 499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</a:t>
                      </a:r>
                    </a:p>
                  </a:txBody>
                  <a:tcPr marL="9525" marR="9525" marT="9525" marB="0" anchor="b"/>
                </a:tc>
              </a:tr>
              <a:tr h="2741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Платошинское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2741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Кукуштанское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н/д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н/д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</a:tr>
              <a:tr h="2741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Пальниковское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н/д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н/д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</a:tr>
              <a:tr h="2741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21 364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7 768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106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6829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исполнения расходов бюджетов поселений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на 01.10.2021  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416788491"/>
              </p:ext>
            </p:extLst>
          </p:nvPr>
        </p:nvGraphicFramePr>
        <p:xfrm>
          <a:off x="0" y="665312"/>
          <a:ext cx="9108504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56494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305800" cy="114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Задолженность сельских поселений по налогам и страховым взносам на 1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октября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2021 года, руб. 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191635"/>
              </p:ext>
            </p:extLst>
          </p:nvPr>
        </p:nvGraphicFramePr>
        <p:xfrm>
          <a:off x="539552" y="1772816"/>
          <a:ext cx="8295321" cy="292556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0274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738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85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285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7058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69597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79802" marR="79802" marT="41468" marB="41468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ru-RU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поселения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802" marR="79802" marT="41468" marB="41468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r>
                        <a:rPr lang="ru-RU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задолженности, всего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802" marR="79802" marT="41468" marB="41468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802" marR="79802" marT="41468" marB="41468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налогам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802" marR="79802" marT="41468" marB="414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страховым взносам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802" marR="79802" marT="41468" marB="41468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7293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802" marR="79802" marT="41468" marB="4146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Кукуштанское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802" marR="79802" marT="41468" marB="4146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53,08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802" marR="79802" marT="41468" marB="4146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802" marR="79802" marT="41468" marB="4146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53,08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802" marR="79802" marT="41468" marB="4146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77293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802" marR="79802" marT="41468" marB="41468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Савинское 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802" marR="79802" marT="41468" marB="41468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909,62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802" marR="79802" marT="41468" marB="41468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909,62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802" marR="79802" marT="41468" marB="41468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802" marR="79802" marT="41468" marB="41468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77293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802" marR="79802" marT="41468" marB="4146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Юго-Камское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802" marR="79802" marT="41468" marB="4146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1021,06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802" marR="79802" marT="41468" marB="4146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9802" marR="79802" marT="41468" marB="4146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1021,06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802" marR="79802" marT="41468" marB="4146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77293">
                <a:tc>
                  <a:txBody>
                    <a:bodyPr/>
                    <a:lstStyle/>
                    <a:p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1 983,76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909,62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1 074,14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802" marR="79802" marT="41468" marB="41468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766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640960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содержание ОМС на 2021 год, тыс. руб.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89884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graphicFrame>
        <p:nvGraphicFramePr>
          <p:cNvPr id="5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9668554"/>
              </p:ext>
            </p:extLst>
          </p:nvPr>
        </p:nvGraphicFramePr>
        <p:xfrm>
          <a:off x="251520" y="836706"/>
          <a:ext cx="8784977" cy="5927010"/>
        </p:xfrm>
        <a:graphic>
          <a:graphicData uri="http://schemas.openxmlformats.org/drawingml/2006/table">
            <a:tbl>
              <a:tblPr/>
              <a:tblGrid>
                <a:gridCol w="70735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704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477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6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9331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674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 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Поселения 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Норматив (с учетом п.2.6.2 Порядка и п.4.2. Методики)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содержание ОМС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от норматива                                ("-" превышение)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Бершетское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2 825,0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465,0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911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Гамовское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4 944,0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4 786,0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Двуреченское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355,2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6 175,5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179,7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Заболотское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2 119,3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081,2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8211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Кондратовское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7 063,7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8 766,7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-1 703,1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Кукуштанское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6 357,7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191,1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166,6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Култаевское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7 064,1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775,2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288,8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Лобановское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5 649,1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635,6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Пальниковское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2 119,1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905,4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213,7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Платошинское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2 118,5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2 118,1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Савинское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4 945,8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11 217,4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-6 271,6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Сылвенское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5 651,0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374,1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276,9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1869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Усть-Качкинское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4 237,0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4 053,1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183,9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Фроловское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4 236,4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639,4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596,9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Хохловское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2 118,2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064,2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Юговское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2 119,4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2 148,5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-29,2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Юго-Камское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6 355,6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5 816,0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539,5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217481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3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редней заработной платы работников учреждения культуры сельский поселений по состоянию на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01.10.2021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409009522"/>
              </p:ext>
            </p:extLst>
          </p:nvPr>
        </p:nvGraphicFramePr>
        <p:xfrm>
          <a:off x="107504" y="764704"/>
          <a:ext cx="892899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28527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45435"/>
            <a:ext cx="8784976" cy="9793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доходам бюджетов поселений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состоянию на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01.10.2021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783516691"/>
              </p:ext>
            </p:extLst>
          </p:nvPr>
        </p:nvGraphicFramePr>
        <p:xfrm>
          <a:off x="35496" y="548680"/>
          <a:ext cx="9108504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413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3"/>
            <a:ext cx="8856984" cy="106571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налоговым и неналоговым доходам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бюджетов поселений по состоянию на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01.10.2021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/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(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без учета доходов от платных услуг) 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031684449"/>
              </p:ext>
            </p:extLst>
          </p:nvPr>
        </p:nvGraphicFramePr>
        <p:xfrm>
          <a:off x="0" y="665312"/>
          <a:ext cx="9144000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219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0510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налогу на доходы физических лиц бюджетов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01.10.2021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323796204"/>
              </p:ext>
            </p:extLst>
          </p:nvPr>
        </p:nvGraphicFramePr>
        <p:xfrm>
          <a:off x="24377" y="643195"/>
          <a:ext cx="9119623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599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16633"/>
            <a:ext cx="9108504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подакцизным товарам (продукции) 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01.10.2021</a:t>
            </a:r>
            <a:endParaRPr lang="ru-RU" sz="22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093830119"/>
              </p:ext>
            </p:extLst>
          </p:nvPr>
        </p:nvGraphicFramePr>
        <p:xfrm>
          <a:off x="-31652" y="663893"/>
          <a:ext cx="9159114" cy="6106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5388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08504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3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налогу на имущество физических лиц бюджетов </a:t>
            </a:r>
            <a:r>
              <a:rPr lang="ru-RU" sz="23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01.10.2021 </a:t>
            </a:r>
            <a:endParaRPr lang="ru-RU" sz="23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57293924"/>
              </p:ext>
            </p:extLst>
          </p:nvPr>
        </p:nvGraphicFramePr>
        <p:xfrm>
          <a:off x="35496" y="680152"/>
          <a:ext cx="9144000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567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16633"/>
            <a:ext cx="9108504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земельному налогу бюджетов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01.10.2021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629983378"/>
              </p:ext>
            </p:extLst>
          </p:nvPr>
        </p:nvGraphicFramePr>
        <p:xfrm>
          <a:off x="35496" y="665313"/>
          <a:ext cx="9108504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2230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59026"/>
            <a:ext cx="9144000" cy="120973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неналоговым доходам бюджетов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01.10.2021 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063109848"/>
              </p:ext>
            </p:extLst>
          </p:nvPr>
        </p:nvGraphicFramePr>
        <p:xfrm>
          <a:off x="13736" y="665312"/>
          <a:ext cx="91233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7533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Общий анализ недоимки  по налогу на имущество и земельному налогу в разрезе сельских поселений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909634072"/>
              </p:ext>
            </p:extLst>
          </p:nvPr>
        </p:nvGraphicFramePr>
        <p:xfrm>
          <a:off x="107504" y="548680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9476973"/>
      </p:ext>
    </p:extLst>
  </p:cSld>
  <p:clrMapOvr>
    <a:masterClrMapping/>
  </p:clrMapOvr>
</p:sld>
</file>

<file path=ppt/theme/theme1.xml><?xml version="1.0" encoding="utf-8"?>
<a:theme xmlns:a="http://schemas.openxmlformats.org/drawingml/2006/main" name="3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</TotalTime>
  <Words>713</Words>
  <Application>Microsoft Office PowerPoint</Application>
  <PresentationFormat>Экран (4:3)</PresentationFormat>
  <Paragraphs>396</Paragraphs>
  <Slides>16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3_Воздушный поток</vt:lpstr>
      <vt:lpstr>4_Воздушный поток</vt:lpstr>
      <vt:lpstr>Презентация PowerPoint</vt:lpstr>
      <vt:lpstr>Анализ исполнения планов по доходам бюджетов поселений   по состоянию на 01.10.2021  </vt:lpstr>
      <vt:lpstr>Анализ исполнения планов по налоговым и неналоговым доходам бюджетов поселений по состоянию на 01.10.2021  (без учета доходов от платных услуг)  </vt:lpstr>
      <vt:lpstr>Анализ исполнения планов по налогу на доходы физических лиц бюджетов поселений по состоянию на 01.10.2021 </vt:lpstr>
      <vt:lpstr>Анализ исполнения планов по подакцизным товарам (продукции) бюджетов поселений по состоянию на 01.10.2021</vt:lpstr>
      <vt:lpstr>Анализ исполнения планов по налогу на имущество физических лиц бюджетов поселений по состоянию на 01.10.2021 </vt:lpstr>
      <vt:lpstr>Анализ исполнения планов по земельному налогу бюджетов поселений по состоянию на 01.10.2021 </vt:lpstr>
      <vt:lpstr>Анализ исполнения планов по неналоговым доходам бюджетов поселений по состоянию на 01.10.2021  </vt:lpstr>
      <vt:lpstr>Общий анализ недоимки  по налогу на имущество и земельному налогу в разрезе сельских поселений</vt:lpstr>
      <vt:lpstr>Презентация PowerPoint</vt:lpstr>
      <vt:lpstr>Анализ недоимки  по налогу на имущество физических лиц  в разрезе сельских поселений</vt:lpstr>
      <vt:lpstr>Данные «Почта России» по вручению писем «Налог-Сервис» адресатам по состоянию на 22.10.2021</vt:lpstr>
      <vt:lpstr>Анализ исполнения расходов бюджетов поселений на 01.10.2021   </vt:lpstr>
      <vt:lpstr>Задолженность сельских поселений по налогам и страховым взносам на 1 октября 2021 года, руб. </vt:lpstr>
      <vt:lpstr>Расходы на содержание ОМС на 2021 год, тыс. руб.  </vt:lpstr>
      <vt:lpstr>Анализ средней заработной платы работников учреждения культуры сельский поселений по состоянию на 01.10.2021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недоимки по имущественным налогам по состоянию на 01.08.2020, тыс. руб.</dc:title>
  <dc:creator>feu21-01</dc:creator>
  <cp:lastModifiedBy>feu21-03</cp:lastModifiedBy>
  <cp:revision>123</cp:revision>
  <cp:lastPrinted>2021-10-27T05:42:26Z</cp:lastPrinted>
  <dcterms:created xsi:type="dcterms:W3CDTF">2020-08-21T09:03:44Z</dcterms:created>
  <dcterms:modified xsi:type="dcterms:W3CDTF">2021-10-27T05:46:43Z</dcterms:modified>
</cp:coreProperties>
</file>